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1"/>
  </p:sldMasterIdLst>
  <p:notesMasterIdLst>
    <p:notesMasterId r:id="rId35"/>
  </p:notesMasterIdLst>
  <p:handoutMasterIdLst>
    <p:handoutMasterId r:id="rId36"/>
  </p:handoutMasterIdLst>
  <p:sldIdLst>
    <p:sldId id="4050" r:id="rId2"/>
    <p:sldId id="259" r:id="rId3"/>
    <p:sldId id="4010" r:id="rId4"/>
    <p:sldId id="4156" r:id="rId5"/>
    <p:sldId id="4173" r:id="rId6"/>
    <p:sldId id="4011" r:id="rId7"/>
    <p:sldId id="4043" r:id="rId8"/>
    <p:sldId id="4161" r:id="rId9"/>
    <p:sldId id="4165" r:id="rId10"/>
    <p:sldId id="4012" r:id="rId11"/>
    <p:sldId id="4016" r:id="rId12"/>
    <p:sldId id="4032" r:id="rId13"/>
    <p:sldId id="4013" r:id="rId14"/>
    <p:sldId id="4162" r:id="rId15"/>
    <p:sldId id="4163" r:id="rId16"/>
    <p:sldId id="2147477358" r:id="rId17"/>
    <p:sldId id="2147477359" r:id="rId18"/>
    <p:sldId id="4027" r:id="rId19"/>
    <p:sldId id="4014" r:id="rId20"/>
    <p:sldId id="4175" r:id="rId21"/>
    <p:sldId id="4035" r:id="rId22"/>
    <p:sldId id="4169" r:id="rId23"/>
    <p:sldId id="4036" r:id="rId24"/>
    <p:sldId id="4170" r:id="rId25"/>
    <p:sldId id="4041" r:id="rId26"/>
    <p:sldId id="4171" r:id="rId27"/>
    <p:sldId id="2147477357" r:id="rId28"/>
    <p:sldId id="4167" r:id="rId29"/>
    <p:sldId id="4166" r:id="rId30"/>
    <p:sldId id="4168" r:id="rId31"/>
    <p:sldId id="2147477360" r:id="rId32"/>
    <p:sldId id="4034" r:id="rId33"/>
    <p:sldId id="4176"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A40247-D21D-4D24-A1DA-DEB8534EF389}">
          <p14:sldIdLst>
            <p14:sldId id="4050"/>
            <p14:sldId id="259"/>
            <p14:sldId id="4010"/>
            <p14:sldId id="4156"/>
            <p14:sldId id="4173"/>
            <p14:sldId id="4011"/>
            <p14:sldId id="4043"/>
            <p14:sldId id="4161"/>
            <p14:sldId id="4165"/>
            <p14:sldId id="4012"/>
            <p14:sldId id="4016"/>
            <p14:sldId id="4032"/>
            <p14:sldId id="4013"/>
            <p14:sldId id="4162"/>
            <p14:sldId id="4163"/>
            <p14:sldId id="2147477358"/>
            <p14:sldId id="2147477359"/>
            <p14:sldId id="4027"/>
            <p14:sldId id="4014"/>
            <p14:sldId id="4175"/>
            <p14:sldId id="4035"/>
            <p14:sldId id="4169"/>
            <p14:sldId id="4036"/>
            <p14:sldId id="4170"/>
            <p14:sldId id="4041"/>
            <p14:sldId id="4171"/>
            <p14:sldId id="2147477357"/>
          </p14:sldIdLst>
        </p14:section>
        <p14:section name="Source graphics" id="{D5A1E11A-FB63-4C92-8DA8-3F604FD2A68C}">
          <p14:sldIdLst>
            <p14:sldId id="4167"/>
            <p14:sldId id="4166"/>
            <p14:sldId id="4168"/>
            <p14:sldId id="2147477360"/>
            <p14:sldId id="4034"/>
            <p14:sldId id="41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bik, Gabriel" initials="KG" lastIdx="15" clrIdx="0">
    <p:extLst>
      <p:ext uri="{19B8F6BF-5375-455C-9EA6-DF929625EA0E}">
        <p15:presenceInfo xmlns:p15="http://schemas.microsoft.com/office/powerpoint/2012/main" userId="S-1-5-21-1407069837-2091007605-538272213-15390607" providerId="AD"/>
      </p:ext>
    </p:extLst>
  </p:cmAuthor>
  <p:cmAuthor id="2" name="Microsoft Office User" initials="MOU" lastIdx="5" clrIdx="1">
    <p:extLst>
      <p:ext uri="{19B8F6BF-5375-455C-9EA6-DF929625EA0E}">
        <p15:presenceInfo xmlns:p15="http://schemas.microsoft.com/office/powerpoint/2012/main" userId="Microsoft Office User" providerId="None"/>
      </p:ext>
    </p:extLst>
  </p:cmAuthor>
  <p:cmAuthor id="3" name="Xin Gao" initials="XG" lastIdx="1" clrIdx="2">
    <p:extLst>
      <p:ext uri="{19B8F6BF-5375-455C-9EA6-DF929625EA0E}">
        <p15:presenceInfo xmlns:p15="http://schemas.microsoft.com/office/powerpoint/2012/main" userId="Xin Gao" providerId="None"/>
      </p:ext>
    </p:extLst>
  </p:cmAuthor>
  <p:cmAuthor id="4" name="Raymond, Patty" initials="RP" lastIdx="38" clrIdx="3">
    <p:extLst>
      <p:ext uri="{19B8F6BF-5375-455C-9EA6-DF929625EA0E}">
        <p15:presenceInfo xmlns:p15="http://schemas.microsoft.com/office/powerpoint/2012/main" userId="S-1-5-21-1407069837-2091007605-538272213-29355854" providerId="AD"/>
      </p:ext>
    </p:extLst>
  </p:cmAuthor>
  <p:cmAuthor id="5" name="Daniel Blake" initials="DJB" lastIdx="1" clrIdx="4">
    <p:extLst>
      <p:ext uri="{19B8F6BF-5375-455C-9EA6-DF929625EA0E}">
        <p15:presenceInfo xmlns:p15="http://schemas.microsoft.com/office/powerpoint/2012/main" userId="Daniel Blake" providerId="None"/>
      </p:ext>
    </p:extLst>
  </p:cmAuthor>
  <p:cmAuthor id="6" name="Stading, Katrina" initials="SK" lastIdx="37" clrIdx="5">
    <p:extLst>
      <p:ext uri="{19B8F6BF-5375-455C-9EA6-DF929625EA0E}">
        <p15:presenceInfo xmlns:p15="http://schemas.microsoft.com/office/powerpoint/2012/main" userId="S-1-5-21-1407069837-2091007605-538272213-318135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257"/>
    <a:srgbClr val="CBCDD8"/>
    <a:srgbClr val="E7E8EF"/>
    <a:srgbClr val="E7E8EE"/>
    <a:srgbClr val="0B3181"/>
    <a:srgbClr val="B11B45"/>
    <a:srgbClr val="CD1F50"/>
    <a:srgbClr val="74112D"/>
    <a:srgbClr val="77122E"/>
    <a:srgbClr val="731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53197" autoAdjust="0"/>
  </p:normalViewPr>
  <p:slideViewPr>
    <p:cSldViewPr snapToGrid="0">
      <p:cViewPr varScale="1">
        <p:scale>
          <a:sx n="57" d="100"/>
          <a:sy n="57" d="100"/>
        </p:scale>
        <p:origin x="253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AC5723-E61C-462F-874F-F017D7EAF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34295B-4240-470C-AEFB-54D828C7EC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F3E9C5-3CC4-4E7F-B39B-83A5CEAE9F53}" type="datetimeFigureOut">
              <a:rPr lang="en-US" smtClean="0"/>
              <a:t>6/1/2023</a:t>
            </a:fld>
            <a:endParaRPr lang="en-US" dirty="0"/>
          </a:p>
        </p:txBody>
      </p:sp>
      <p:sp>
        <p:nvSpPr>
          <p:cNvPr id="4" name="Footer Placeholder 3">
            <a:extLst>
              <a:ext uri="{FF2B5EF4-FFF2-40B4-BE49-F238E27FC236}">
                <a16:creationId xmlns:a16="http://schemas.microsoft.com/office/drawing/2014/main" id="{9BF33239-ACA8-4322-A1D6-9405F5F0C7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58F8679-4EC8-44AA-9FCC-827E6D1651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243C53-DC9D-4E48-8335-9BA8F44CE0A9}" type="slidenum">
              <a:rPr lang="en-US" smtClean="0"/>
              <a:t>‹#›</a:t>
            </a:fld>
            <a:endParaRPr lang="en-US" dirty="0"/>
          </a:p>
        </p:txBody>
      </p:sp>
    </p:spTree>
    <p:extLst>
      <p:ext uri="{BB962C8B-B14F-4D97-AF65-F5344CB8AC3E}">
        <p14:creationId xmlns:p14="http://schemas.microsoft.com/office/powerpoint/2010/main" val="17441954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9494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93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machine learning comes in. So, what is it?</a:t>
            </a:r>
          </a:p>
        </p:txBody>
      </p:sp>
    </p:spTree>
    <p:extLst>
      <p:ext uri="{BB962C8B-B14F-4D97-AF65-F5344CB8AC3E}">
        <p14:creationId xmlns:p14="http://schemas.microsoft.com/office/powerpoint/2010/main" val="235611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71950"/>
          </a:xfrm>
        </p:spPr>
        <p:txBody>
          <a:bodyPr/>
          <a:lstStyle/>
          <a:p>
            <a:r>
              <a:rPr lang="en-US" b="1" dirty="0"/>
              <a:t>Image 1 description:</a:t>
            </a:r>
            <a:r>
              <a:rPr lang="en-US" b="0" dirty="0"/>
              <a:t> Flowchart of classical programming. Data and rules go into a box that says, "Classical </a:t>
            </a:r>
            <a:r>
              <a:rPr lang="en-US" dirty="0"/>
              <a:t>programming: Rules created manually.” Answers result from the process. </a:t>
            </a:r>
            <a:r>
              <a:rPr lang="en-US" b="1" dirty="0"/>
              <a:t>End description. </a:t>
            </a:r>
          </a:p>
          <a:p>
            <a:endParaRPr lang="en-US" dirty="0"/>
          </a:p>
          <a:p>
            <a:r>
              <a:rPr lang="en-US" b="1" dirty="0"/>
              <a:t>Image 2 description:</a:t>
            </a:r>
            <a:r>
              <a:rPr lang="en-US" b="0" dirty="0"/>
              <a:t> Flowchart of machine learning. Data and the ML algorithm go into a box that says, “Machine </a:t>
            </a:r>
            <a:r>
              <a:rPr lang="en-US" dirty="0"/>
              <a:t>learning: Rules are learned from data automatically by using an algorithm.” New data also goes into the box from below. Answers result from the process. </a:t>
            </a:r>
            <a:r>
              <a:rPr lang="en-US" b="1" dirty="0"/>
              <a:t>End description.</a:t>
            </a:r>
          </a:p>
          <a:p>
            <a:endParaRPr lang="en-US" dirty="0"/>
          </a:p>
          <a:p>
            <a:r>
              <a:rPr lang="en-US" dirty="0"/>
              <a:t>So, what is ML?</a:t>
            </a:r>
          </a:p>
          <a:p>
            <a:endParaRPr lang="en-US" dirty="0"/>
          </a:p>
          <a:p>
            <a:r>
              <a:rPr lang="en-US" dirty="0"/>
              <a:t>Arthur Samuel, an American computer scientist who worked at IBM and was a pioneer in the field of AI, coined the term in a 1959 journal article. He wrote, “Programming computers to learn from experience should eventually eliminate the need for much of this detailed programming effort.” In the same article, Samuel stated, “a computer can be programmed so that it will learn to play a better game of checkers than can be played by the person who wrote the program.”</a:t>
            </a:r>
          </a:p>
          <a:p>
            <a:endParaRPr lang="en-US" dirty="0"/>
          </a:p>
          <a:p>
            <a:pPr fontAlgn="base"/>
            <a:r>
              <a:rPr lang="en-US" dirty="0"/>
              <a:t>In other words, ML is teaching a machine to learn how to do a task through algorithms that can learn from experience without relying on rules-based programming.</a:t>
            </a:r>
          </a:p>
          <a:p>
            <a:pPr fontAlgn="base"/>
            <a:endParaRPr lang="en-US" dirty="0"/>
          </a:p>
          <a:p>
            <a:pPr fontAlgn="base"/>
            <a:r>
              <a:rPr lang="en-US" dirty="0"/>
              <a:t>That sounds similar to classical programming in that you still need to code something. The key difference is that in classical programming you need to provide an exact recipe (code, sequence of steps, if–else conditions) that tells the machine what rules to apply to solve the problem and provide the answers.</a:t>
            </a:r>
          </a:p>
          <a:p>
            <a:pPr fontAlgn="base"/>
            <a:endParaRPr lang="en-US" dirty="0"/>
          </a:p>
          <a:p>
            <a:pPr fontAlgn="base"/>
            <a:r>
              <a:rPr lang="en-US" dirty="0"/>
              <a:t>Manually crafting and enhancing rules can be a difficult and cumbersome task. It can even be impossible because you don’t know the rules to begin with, and you often need rare domain expertise or the perspective of a top expert.</a:t>
            </a:r>
          </a:p>
          <a:p>
            <a:pPr fontAlgn="base"/>
            <a:endParaRPr lang="en-US" dirty="0"/>
          </a:p>
          <a:p>
            <a:pPr fontAlgn="base"/>
            <a:r>
              <a:rPr lang="en-US" dirty="0"/>
              <a:t>Think of writing a program for the complex task of face recognition. With ML, you move the difficult task of crafting rules to a machine. You still need to provide some code (ML algorithm, a set of instructions) and data (ideally with answers), but that code will instruct the machine how to learn or extract rules from the data and answers. The machine-inferred or machine-learned rules are the trained ML model, which can then be used to provide answers to new, similar problems on new, similar data.</a:t>
            </a:r>
          </a:p>
          <a:p>
            <a:pPr fontAlgn="base"/>
            <a:endParaRPr lang="en-US" dirty="0"/>
          </a:p>
          <a:p>
            <a:pPr fontAlgn="base"/>
            <a:r>
              <a:rPr lang="en-US" dirty="0"/>
              <a:t>Reference:</a:t>
            </a:r>
          </a:p>
          <a:p>
            <a:pPr fontAlgn="base"/>
            <a:r>
              <a:rPr lang="en-US" dirty="0"/>
              <a:t>A. L. Samuel, "Some Studies in Machine Learning Using the Game of Checkers," </a:t>
            </a:r>
            <a:r>
              <a:rPr lang="en-US" i="1" dirty="0"/>
              <a:t>IBM Journal of Research and Development </a:t>
            </a:r>
            <a:r>
              <a:rPr lang="en-US" dirty="0"/>
              <a:t>3, no. 3. (July 1959): 210-229. https://doi.org/10.1147/rd.33.0210.</a:t>
            </a:r>
          </a:p>
        </p:txBody>
      </p:sp>
    </p:spTree>
    <p:extLst>
      <p:ext uri="{BB962C8B-B14F-4D97-AF65-F5344CB8AC3E}">
        <p14:creationId xmlns:p14="http://schemas.microsoft.com/office/powerpoint/2010/main" val="9500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dirty="0"/>
              <a:t>Consider this high-level overview of how a machine learns.</a:t>
            </a:r>
          </a:p>
          <a:p>
            <a:endParaRPr lang="en-US" dirty="0"/>
          </a:p>
          <a:p>
            <a:r>
              <a:rPr lang="en-US" dirty="0"/>
              <a:t>You start with data. That data has been prepared so that it focuses only on past information that is relevant to what you want the machine to predict or recommend. For example, if you want to predict the best price for something, you would include data about all the items that sold and didn’t sell, such as who made the item, where they were located in the store, and what the price was.</a:t>
            </a:r>
          </a:p>
          <a:p>
            <a:endParaRPr lang="en-US" dirty="0"/>
          </a:p>
          <a:p>
            <a:r>
              <a:rPr lang="en-US" dirty="0"/>
              <a:t>You then apply an ML algorithm to the data. You will learn more about ML algorithms in later lessons. For now, understand that the algorithms are prebuilt. They are designed by advanced ML experts to be able to take your data and feed it to the machine so that the machine can make sense of it. The algorithm helps the machine to recognize patterns in the data that are based on the type of data you give to the machine. For example, if you want to predict home prices, you would use an algorithm that is designed to handle that kind of problem. Again, this is a high-level description—it’s not critical that you understand what an algorithm is yet. Right now, you only need to understand that algorithms are the part of this process that helps the machine to understand your data.</a:t>
            </a:r>
          </a:p>
          <a:p>
            <a:endParaRPr lang="en-US" dirty="0"/>
          </a:p>
          <a:p>
            <a:r>
              <a:rPr lang="en-US" dirty="0"/>
              <a:t>The data and ML algorithm together create an ML model. Creating the model is a complicated process that involves a lot of steps, but the result is a model that you can use on future data. In the future, you can give data to the model, and the model will give you answers to a question in the form of a prediction or recommendation.</a:t>
            </a:r>
          </a:p>
        </p:txBody>
      </p:sp>
    </p:spTree>
    <p:extLst>
      <p:ext uri="{BB962C8B-B14F-4D97-AF65-F5344CB8AC3E}">
        <p14:creationId xmlns:p14="http://schemas.microsoft.com/office/powerpoint/2010/main" val="914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380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a:t>Features </a:t>
                </a:r>
                <a:r>
                  <a:rPr lang="en-US" dirty="0"/>
                  <a:t>are also called data or input.</a:t>
                </a:r>
              </a:p>
              <a:p>
                <a:pPr marL="0" indent="0">
                  <a:buNone/>
                </a:pPr>
                <a:endParaRPr lang="en-US" dirty="0"/>
              </a:p>
              <a:p>
                <a:r>
                  <a:rPr lang="en-US" dirty="0"/>
                  <a:t>For a single data sample, features are usually denoted as a variable </a:t>
                </a:r>
                <a14:m>
                  <m:oMath xmlns:m="http://schemas.openxmlformats.org/officeDocument/2006/math">
                    <m:r>
                      <a:rPr lang="en-US" b="1">
                        <a:latin typeface="Cambria Math" panose="02040503050406030204" pitchFamily="18" charset="0"/>
                      </a:rPr>
                      <m:t>𝑥</m:t>
                    </m:r>
                  </m:oMath>
                </a14:m>
                <a:r>
                  <a:rPr lang="en-US" dirty="0"/>
                  <a:t> for a single feature or as a vector </a:t>
                </a:r>
                <a14:m>
                  <m:oMath xmlns:m="http://schemas.openxmlformats.org/officeDocument/2006/math">
                    <m:r>
                      <a:rPr lang="en-US" b="1">
                        <a:latin typeface="Cambria Math" panose="02040503050406030204" pitchFamily="18" charset="0"/>
                      </a:rPr>
                      <m:t>𝑋</m:t>
                    </m:r>
                  </m:oMath>
                </a14:m>
                <a:r>
                  <a:rPr lang="en-US" dirty="0"/>
                  <a:t> for a collection of features.</a:t>
                </a:r>
              </a:p>
            </p:txBody>
          </p:sp>
        </mc:Choice>
        <mc:Fallback xmlns="">
          <p:sp>
            <p:nvSpPr>
              <p:cNvPr id="3" name="Notes Placeholder 2"/>
              <p:cNvSpPr>
                <a:spLocks noGrp="1"/>
              </p:cNvSpPr>
              <p:nvPr>
                <p:ph type="body" idx="1"/>
              </p:nvPr>
            </p:nvSpPr>
            <p:spPr/>
            <p:txBody>
              <a:bodyPr/>
              <a:lstStyle/>
              <a:p>
                <a:pPr marL="0" indent="0">
                  <a:buNone/>
                </a:pPr>
                <a:r>
                  <a:rPr lang="en-US" dirty="0"/>
                  <a:t>Features are also called data or input.</a:t>
                </a:r>
              </a:p>
              <a:p>
                <a:pPr marL="0" indent="0">
                  <a:buNone/>
                </a:pPr>
                <a:endParaRPr lang="en-US" dirty="0"/>
              </a:p>
              <a:p>
                <a:r>
                  <a:rPr lang="en-US" dirty="0"/>
                  <a:t>For a single data sample, features are usually denoted as a variable </a:t>
                </a:r>
                <a:r>
                  <a:rPr lang="en-US" b="1" i="0">
                    <a:latin typeface="Cambria Math" panose="02040503050406030204" pitchFamily="18" charset="0"/>
                  </a:rPr>
                  <a:t>𝑥</a:t>
                </a:r>
                <a:r>
                  <a:rPr lang="en-US" dirty="0"/>
                  <a:t> for a single feature or as a vector </a:t>
                </a:r>
                <a:r>
                  <a:rPr lang="en-US" b="1" i="0">
                    <a:latin typeface="Cambria Math" panose="02040503050406030204" pitchFamily="18" charset="0"/>
                  </a:rPr>
                  <a:t>𝑋</a:t>
                </a:r>
                <a:r>
                  <a:rPr lang="en-US" dirty="0"/>
                  <a:t> for a collection of features.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particular book feature: year sold: </a:t>
                </a:r>
                <a:r>
                  <a:rPr lang="en-US" b="1" i="0">
                    <a:latin typeface="Cambria Math" panose="02040503050406030204" pitchFamily="18" charset="0"/>
                  </a:rPr>
                  <a:t>𝑥=</a:t>
                </a:r>
                <a:r>
                  <a:rPr lang="en-US" i="0">
                    <a:latin typeface="Cambria Math" panose="02040503050406030204" pitchFamily="18" charset="0"/>
                  </a:rPr>
                  <a:t>2018</a:t>
                </a:r>
                <a:endParaRPr lang="en-US" dirty="0"/>
              </a:p>
              <a:p>
                <a:endParaRPr lang="en-US" dirty="0"/>
              </a:p>
              <a:p>
                <a:r>
                  <a:rPr lang="en-US" dirty="0"/>
                  <a:t>A set of book features: </a:t>
                </a:r>
              </a:p>
              <a:p>
                <a:pPr marL="171450" indent="-171450">
                  <a:buFont typeface="Arial" panose="020B0604020202020204" pitchFamily="34" charset="0"/>
                  <a:buChar char="•"/>
                </a:pPr>
                <a:r>
                  <a:rPr lang="en-US" dirty="0"/>
                  <a:t>book condition</a:t>
                </a:r>
              </a:p>
              <a:p>
                <a:pPr marL="171450" indent="-171450">
                  <a:buFont typeface="Arial" panose="020B0604020202020204" pitchFamily="34" charset="0"/>
                  <a:buChar char="•"/>
                </a:pPr>
                <a:r>
                  <a:rPr lang="en-US" dirty="0"/>
                  <a:t>month sold</a:t>
                </a:r>
              </a:p>
              <a:p>
                <a:pPr marL="171450" indent="-171450">
                  <a:buFont typeface="Arial" panose="020B0604020202020204" pitchFamily="34" charset="0"/>
                  <a:buChar char="•"/>
                </a:pPr>
                <a:r>
                  <a:rPr lang="en-US" dirty="0"/>
                  <a:t>year sold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be </a:t>
                </a:r>
                <a:r>
                  <a:rPr lang="en-US" b="0" dirty="0"/>
                  <a:t>represented: </a:t>
                </a:r>
                <a:r>
                  <a:rPr lang="en-US" b="0" i="0">
                    <a:latin typeface="Cambria Math" panose="02040503050406030204" pitchFamily="18" charset="0"/>
                  </a:rPr>
                  <a:t>𝑋=[ “good”, 5, 2019]</a:t>
                </a:r>
                <a:endParaRPr lang="en-US" b="0" i="0" dirty="0"/>
              </a:p>
            </p:txBody>
          </p:sp>
        </mc:Fallback>
      </mc:AlternateContent>
    </p:spTree>
    <p:extLst>
      <p:ext uri="{BB962C8B-B14F-4D97-AF65-F5344CB8AC3E}">
        <p14:creationId xmlns:p14="http://schemas.microsoft.com/office/powerpoint/2010/main" val="142392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a:t>The </a:t>
                </a:r>
                <a:r>
                  <a:rPr lang="en-US" dirty="0"/>
                  <a:t>label is also called the target or output—what you are trying to predict.</a:t>
                </a:r>
              </a:p>
            </p:txBody>
          </p:sp>
        </mc:Choice>
        <mc:Fallback xmlns="">
          <p:sp>
            <p:nvSpPr>
              <p:cNvPr id="3" name="Notes Placeholder 2"/>
              <p:cNvSpPr>
                <a:spLocks noGrp="1"/>
              </p:cNvSpPr>
              <p:nvPr>
                <p:ph type="body" idx="1"/>
              </p:nvPr>
            </p:nvSpPr>
            <p:spPr/>
            <p:txBody>
              <a:bodyPr/>
              <a:lstStyle/>
              <a:p>
                <a:pPr marL="0" indent="0">
                  <a:buNone/>
                </a:pPr>
                <a:r>
                  <a:rPr lang="en-US" b="1" dirty="0">
                    <a:solidFill>
                      <a:schemeClr val="tx2"/>
                    </a:solidFill>
                  </a:rPr>
                  <a:t>Labels</a:t>
                </a:r>
              </a:p>
              <a:p>
                <a:r>
                  <a:rPr lang="en-US" dirty="0"/>
                  <a:t>Also called </a:t>
                </a:r>
                <a:r>
                  <a:rPr lang="en-US" b="1" dirty="0">
                    <a:solidFill>
                      <a:schemeClr val="accent6"/>
                    </a:solidFill>
                    <a:ea typeface="+mn-ea"/>
                    <a:cs typeface="+mn-cs"/>
                  </a:rPr>
                  <a:t>target</a:t>
                </a:r>
                <a:r>
                  <a:rPr lang="en-US" b="1" dirty="0">
                    <a:solidFill>
                      <a:schemeClr val="tx2"/>
                    </a:solidFill>
                  </a:rPr>
                  <a:t> </a:t>
                </a:r>
                <a:r>
                  <a:rPr lang="en-US" dirty="0"/>
                  <a:t>or</a:t>
                </a:r>
                <a:r>
                  <a:rPr lang="en-US" b="1" dirty="0">
                    <a:solidFill>
                      <a:schemeClr val="tx2"/>
                    </a:solidFill>
                  </a:rPr>
                  <a:t> </a:t>
                </a:r>
                <a:r>
                  <a:rPr lang="en-US" b="1" dirty="0">
                    <a:solidFill>
                      <a:schemeClr val="accent6"/>
                    </a:solidFill>
                    <a:ea typeface="+mn-ea"/>
                    <a:cs typeface="+mn-cs"/>
                  </a:rPr>
                  <a:t>output</a:t>
                </a:r>
              </a:p>
              <a:p>
                <a:r>
                  <a:rPr lang="en-US" dirty="0"/>
                  <a:t>For a single data sample, usually denoted as a variable </a:t>
                </a:r>
                <a:r>
                  <a:rPr lang="en-US" b="1" i="0">
                    <a:solidFill>
                      <a:schemeClr val="accent6"/>
                    </a:solidFill>
                    <a:latin typeface="Cambria Math" panose="02040503050406030204" pitchFamily="18" charset="0"/>
                  </a:rPr>
                  <a:t>𝐲</a:t>
                </a:r>
                <a:endParaRPr lang="en-US" b="1" dirty="0">
                  <a:solidFill>
                    <a:schemeClr val="accent6"/>
                  </a:solidFill>
                  <a:ea typeface="+mn-ea"/>
                  <a:cs typeface="+mn-cs"/>
                </a:endParaRPr>
              </a:p>
              <a:p>
                <a:r>
                  <a:rPr lang="en-US" dirty="0"/>
                  <a:t>Simplified: </a:t>
                </a:r>
                <a:r>
                  <a:rPr lang="en-US" b="1" dirty="0">
                    <a:solidFill>
                      <a:schemeClr val="accent6"/>
                    </a:solidFill>
                    <a:ea typeface="+mn-ea"/>
                    <a:cs typeface="+mn-cs"/>
                  </a:rPr>
                  <a:t>The output we are trying to predict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particular book target: </a:t>
                </a:r>
                <a:r>
                  <a:rPr lang="en-US" sz="1200" b="1" dirty="0">
                    <a:solidFill>
                      <a:schemeClr val="accent6"/>
                    </a:solidFill>
                    <a:latin typeface="Amazon Ember display"/>
                  </a:rPr>
                  <a:t>book sale price: </a:t>
                </a:r>
                <a:r>
                  <a:rPr lang="en-US" sz="1200" b="1" i="0">
                    <a:solidFill>
                      <a:schemeClr val="bg1"/>
                    </a:solidFill>
                    <a:latin typeface="Cambria Math" panose="02040503050406030204" pitchFamily="18" charset="0"/>
                  </a:rPr>
                  <a:t>𝑥=𝟑𝟎.𝟎</a:t>
                </a: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6"/>
                  </a:solidFill>
                  <a:latin typeface="Amazon Ember display"/>
                </a:endParaRPr>
              </a:p>
              <a:p>
                <a:pPr marL="0" indent="0">
                  <a:buNone/>
                </a:pPr>
                <a:endParaRPr lang="en-US" b="1" dirty="0">
                  <a:solidFill>
                    <a:schemeClr val="tx2"/>
                  </a:solidFill>
                </a:endParaRPr>
              </a:p>
              <a:p>
                <a:endParaRPr lang="en-US" dirty="0"/>
              </a:p>
            </p:txBody>
          </p:sp>
        </mc:Fallback>
      </mc:AlternateContent>
    </p:spTree>
    <p:extLst>
      <p:ext uri="{BB962C8B-B14F-4D97-AF65-F5344CB8AC3E}">
        <p14:creationId xmlns:p14="http://schemas.microsoft.com/office/powerpoint/2010/main" val="353547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dirty="0"/>
              <a:t>ML, a lot of different types of data can be used. However, three types are used most often: tabular data, which is data stored in tables, such as a spreadsheet or database; images; and text. You will learn more about each type of data throughout the course.</a:t>
            </a:r>
          </a:p>
          <a:p>
            <a:endParaRPr lang="en-US" dirty="0"/>
          </a:p>
          <a:p>
            <a:r>
              <a:rPr lang="en-US" dirty="0"/>
              <a:t>For the book pricing problem, tabular data will be used because it is the most relevant to the problem that you are trying to solve.</a:t>
            </a:r>
          </a:p>
        </p:txBody>
      </p:sp>
    </p:spTree>
    <p:extLst>
      <p:ext uri="{BB962C8B-B14F-4D97-AF65-F5344CB8AC3E}">
        <p14:creationId xmlns:p14="http://schemas.microsoft.com/office/powerpoint/2010/main" val="319630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When </a:t>
            </a:r>
            <a:r>
              <a:rPr lang="en-US" dirty="0"/>
              <a:t>tabular data is used in ML, the rows of the table represent each data sample. The columns represent each feature and the label. </a:t>
            </a:r>
          </a:p>
          <a:p>
            <a:endParaRPr lang="en-US" dirty="0"/>
          </a:p>
          <a:p>
            <a:r>
              <a:rPr lang="en-US" dirty="0"/>
              <a:t>In this table, the features include Month Sold, Year Sold, and Genre, while the label is the Sale Price. Each row is a data sample.</a:t>
            </a:r>
          </a:p>
        </p:txBody>
      </p:sp>
    </p:spTree>
    <p:extLst>
      <p:ext uri="{BB962C8B-B14F-4D97-AF65-F5344CB8AC3E}">
        <p14:creationId xmlns:p14="http://schemas.microsoft.com/office/powerpoint/2010/main" val="243784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indent="0">
                  <a:buNone/>
                </a:pPr>
                <a:r>
                  <a:rPr lang="en-US" b="1" dirty="0">
                    <a:solidFill>
                      <a:schemeClr val="tx2"/>
                    </a:solidFill>
                  </a:rPr>
                  <a:t>Tabular Data</a:t>
                </a:r>
              </a:p>
              <a:p>
                <a:pPr lvl="1"/>
                <a:r>
                  <a:rPr lang="en-US" b="1" dirty="0">
                    <a:solidFill>
                      <a:schemeClr val="accent6"/>
                    </a:solidFill>
                    <a:ea typeface="+mn-ea"/>
                    <a:cs typeface="+mn-cs"/>
                  </a:rPr>
                  <a:t>Features</a:t>
                </a:r>
                <a:r>
                  <a:rPr lang="en-US" dirty="0">
                    <a:solidFill>
                      <a:schemeClr val="tx1"/>
                    </a:solidFill>
                    <a:ea typeface="+mn-ea"/>
                    <a:cs typeface="+mn-cs"/>
                  </a:rPr>
                  <a:t> represented by a vector </a:t>
                </a:r>
                <a:r>
                  <a:rPr lang="en-US" b="1" i="0">
                    <a:solidFill>
                      <a:schemeClr val="accent6"/>
                    </a:solidFill>
                    <a:latin typeface="Cambria Math" panose="02040503050406030204" pitchFamily="18" charset="0"/>
                  </a:rPr>
                  <a:t>𝑋</a:t>
                </a:r>
                <a:endParaRPr lang="en-US" dirty="0">
                  <a:solidFill>
                    <a:schemeClr val="tx1"/>
                  </a:solidFill>
                  <a:ea typeface="+mn-ea"/>
                  <a:cs typeface="+mn-cs"/>
                </a:endParaRPr>
              </a:p>
              <a:p>
                <a:pPr lvl="1"/>
                <a:r>
                  <a:rPr lang="en-US" b="1" dirty="0">
                    <a:solidFill>
                      <a:schemeClr val="accent6"/>
                    </a:solidFill>
                    <a:ea typeface="+mn-ea"/>
                    <a:cs typeface="+mn-cs"/>
                  </a:rPr>
                  <a:t>Labels</a:t>
                </a:r>
                <a:r>
                  <a:rPr lang="en-US" dirty="0">
                    <a:solidFill>
                      <a:schemeClr val="tx1"/>
                    </a:solidFill>
                    <a:ea typeface="+mn-ea"/>
                    <a:cs typeface="+mn-cs"/>
                  </a:rPr>
                  <a:t> represented by a variable </a:t>
                </a:r>
                <a:r>
                  <a:rPr lang="en-US" b="1" i="0">
                    <a:solidFill>
                      <a:schemeClr val="accent6"/>
                    </a:solidFill>
                    <a:latin typeface="Cambria Math" panose="02040503050406030204" pitchFamily="18" charset="0"/>
                  </a:rPr>
                  <a:t>𝐲</a:t>
                </a:r>
                <a:endParaRPr lang="en-US" dirty="0">
                  <a:solidFill>
                    <a:schemeClr val="tx1"/>
                  </a:solidFill>
                  <a:ea typeface="+mn-ea"/>
                  <a:cs typeface="+mn-cs"/>
                </a:endParaRPr>
              </a:p>
              <a:p>
                <a:endParaRPr lang="en-US" dirty="0"/>
              </a:p>
            </p:txBody>
          </p:sp>
        </mc:Fallback>
      </mc:AlternateContent>
    </p:spTree>
    <p:extLst>
      <p:ext uri="{BB962C8B-B14F-4D97-AF65-F5344CB8AC3E}">
        <p14:creationId xmlns:p14="http://schemas.microsoft.com/office/powerpoint/2010/main" val="1004590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339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8510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Consider </a:t>
                </a:r>
                <a:r>
                  <a:rPr lang="en-US" dirty="0"/>
                  <a:t>the book pricing problem. You will use ML to determine the suggested price for books.</a:t>
                </a:r>
              </a:p>
            </p:txBody>
          </p:sp>
        </mc:Choice>
        <mc:Fallback xmlns="">
          <p:sp>
            <p:nvSpPr>
              <p:cNvPr id="3" name="Notes Placeholder 2"/>
              <p:cNvSpPr>
                <a:spLocks noGrp="1"/>
              </p:cNvSpPr>
              <p:nvPr>
                <p:ph type="body" idx="1"/>
              </p:nvPr>
            </p:nvSpPr>
            <p:spPr/>
            <p:txBody>
              <a:bodyPr/>
              <a:lstStyle/>
              <a:p>
                <a:r>
                  <a:rPr lang="en-US" b="0" dirty="0"/>
                  <a:t>~Alt text – left side of equation: Callout showing the left half of the equation (</a:t>
                </a:r>
                <a:r>
                  <a:rPr lang="en-US" b="0" dirty="0" err="1"/>
                  <a:t>y_hat</a:t>
                </a:r>
                <a:r>
                  <a:rPr lang="en-US" b="0" dirty="0"/>
                  <a:t>) is the prediction and that the prediction is the suggested price.</a:t>
                </a:r>
              </a:p>
              <a:p>
                <a:r>
                  <a:rPr lang="en-US" b="0" dirty="0"/>
                  <a:t>~Alt text – right side of equation: Callout showing the right side of the equation approximately equal to the weighted combination of features. </a:t>
                </a:r>
              </a:p>
              <a:p>
                <a:r>
                  <a:rPr lang="en-US" b="0" dirty="0"/>
                  <a:t>~</a:t>
                </a:r>
              </a:p>
              <a:p>
                <a:r>
                  <a:rPr lang="en-US" b="1" dirty="0"/>
                  <a:t>Image description: </a:t>
                </a:r>
                <a:r>
                  <a:rPr lang="en-US" dirty="0"/>
                  <a:t>The prediction (</a:t>
                </a:r>
                <a:r>
                  <a:rPr lang="en-US" dirty="0" err="1"/>
                  <a:t>y_hat</a:t>
                </a:r>
                <a:r>
                  <a:rPr lang="en-US" dirty="0"/>
                  <a:t>) is approximately equal to the weighted combination of features. A callout box highlights each weight (x_0, x_1, …, </a:t>
                </a:r>
                <a:r>
                  <a:rPr lang="en-US" dirty="0" err="1"/>
                  <a:t>x_n</a:t>
                </a:r>
                <a:r>
                  <a:rPr lang="en-US" dirty="0"/>
                  <a:t>) is directly related to a feature (column) in the books table. The equation will have as many terms as there are features in the data set. </a:t>
                </a:r>
                <a:r>
                  <a:rPr lang="en-US" b="1" dirty="0"/>
                  <a:t>End description. </a:t>
                </a:r>
              </a:p>
              <a:p>
                <a:endParaRPr lang="en-US" dirty="0"/>
              </a:p>
              <a:p>
                <a:r>
                  <a:rPr lang="en-US" dirty="0"/>
                  <a:t>Let’s revisit the suggested listing price for your new book business problem presented earlier in this module</a:t>
                </a:r>
              </a:p>
              <a:p>
                <a:r>
                  <a:rPr lang="en-US" dirty="0"/>
                  <a:t>You will fill the suggested price information using machine learning.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prediction ~ weighted combination of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rPr>
                  <a:t>𝑦 ̂  =𝑓(𝑥)≈𝑎_0 𝑥_0+𝑎_1 𝑥_1+…+〖𝑎_4 𝑥_4+…+𝑎〗_𝑛 𝑥_𝑛</a:t>
                </a:r>
                <a:r>
                  <a:rPr lang="en-US" dirty="0"/>
                  <a:t>. </a:t>
                </a:r>
              </a:p>
            </p:txBody>
          </p:sp>
        </mc:Fallback>
      </mc:AlternateContent>
    </p:spTree>
    <p:extLst>
      <p:ext uri="{BB962C8B-B14F-4D97-AF65-F5344CB8AC3E}">
        <p14:creationId xmlns:p14="http://schemas.microsoft.com/office/powerpoint/2010/main" val="44985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A </a:t>
                </a:r>
                <a:r>
                  <a:rPr lang="en-US" dirty="0"/>
                  <a:t>feature is a measurable piece of information.</a:t>
                </a:r>
              </a:p>
            </p:txBody>
          </p:sp>
        </mc:Choice>
        <mc:Fallback xmlns="">
          <p:sp>
            <p:nvSpPr>
              <p:cNvPr id="3" name="Notes Placeholder 2"/>
              <p:cNvSpPr>
                <a:spLocks noGrp="1"/>
              </p:cNvSpPr>
              <p:nvPr>
                <p:ph type="body" idx="1"/>
              </p:nvPr>
            </p:nvSpPr>
            <p:spPr/>
            <p:txBody>
              <a:bodyPr/>
              <a:lstStyle/>
              <a:p>
                <a:r>
                  <a:rPr lang="en-US" b="1" dirty="0">
                    <a:solidFill>
                      <a:schemeClr val="accent6"/>
                    </a:solidFill>
                  </a:rPr>
                  <a:t>Feature</a:t>
                </a:r>
                <a:r>
                  <a:rPr lang="en-US" dirty="0">
                    <a:ea typeface="Amazon Ember" panose="02000000000000000000" pitchFamily="2" charset="0"/>
                    <a:cs typeface="Amazon Ember Light" panose="020B0403020204020204" pitchFamily="34" charset="0"/>
                  </a:rPr>
                  <a:t> is a measurable piece of information</a:t>
                </a:r>
              </a:p>
              <a:p>
                <a:r>
                  <a:rPr lang="en-US" dirty="0">
                    <a:ea typeface="Amazon Ember" panose="02000000000000000000" pitchFamily="2" charset="0"/>
                    <a:cs typeface="Amazon Ember Light" panose="020B0403020204020204" pitchFamily="34" charset="0"/>
                  </a:rPr>
                  <a:t>Let’s consider</a:t>
                </a:r>
              </a:p>
              <a:p>
                <a:pPr lvl="1"/>
                <a:r>
                  <a:rPr lang="en-US" dirty="0">
                    <a:ea typeface="Amazon Ember" panose="02000000000000000000" pitchFamily="2" charset="0"/>
                    <a:cs typeface="Amazon Ember Light" panose="020B0403020204020204" pitchFamily="34" charset="0"/>
                  </a:rPr>
                  <a:t> </a:t>
                </a:r>
                <a:r>
                  <a:rPr lang="en-US" sz="36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𝑥_1</a:t>
                </a:r>
                <a:r>
                  <a:rPr lang="en-US" sz="32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Number of pages for a given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latin typeface="Amazon Ember display"/>
                  </a:rPr>
                  <a:t>prediction</a:t>
                </a:r>
                <a:r>
                  <a:rPr lang="en-US" sz="1200" dirty="0">
                    <a:solidFill>
                      <a:schemeClr val="accent4"/>
                    </a:solidFill>
                    <a:ea typeface="Amazon Ember Light" panose="020B0403020204020204" pitchFamily="34" charset="0"/>
                    <a:cs typeface="Amazon Ember Light" panose="020B0403020204020204" pitchFamily="34" charset="0"/>
                  </a:rPr>
                  <a:t> </a:t>
                </a:r>
                <a:r>
                  <a:rPr lang="en-US" sz="1200" dirty="0">
                    <a:ea typeface="Amazon Ember Light" panose="020B0403020204020204" pitchFamily="34" charset="0"/>
                    <a:cs typeface="Amazon Ember Light" panose="020B0403020204020204" pitchFamily="34" charset="0"/>
                  </a:rPr>
                  <a:t>~ weighted combination of </a:t>
                </a:r>
                <a:r>
                  <a:rPr lang="en-US" sz="1200" b="1" dirty="0">
                    <a:solidFill>
                      <a:schemeClr val="accent6"/>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latin typeface="Cambria Math" panose="02040503050406030204" pitchFamily="18" charset="0"/>
                    <a:ea typeface="Amazon Ember Light" panose="020B0403020204020204" pitchFamily="34" charset="0"/>
                    <a:cs typeface="Amazon Ember Light" panose="020B0403020204020204" pitchFamily="34" charset="0"/>
                  </a:rPr>
                  <a:t>𝑦 ̂  =𝑓(</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a:t>
                </a:r>
                <a:r>
                  <a:rPr lang="en-US" sz="1200" i="0">
                    <a:solidFill>
                      <a:schemeClr val="accent4"/>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𝑎_0</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𝑎_1</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150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a:t>
                </a:r>
                <a:r>
                  <a:rPr lang="en-US" sz="1200" b="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𝑎〗_𝑛</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𝑥_𝑛</a:t>
                </a:r>
                <a:r>
                  <a:rPr lang="en-US" sz="1200" b="1" dirty="0">
                    <a:solidFill>
                      <a:schemeClr val="accent6"/>
                    </a:solidFill>
                    <a:latin typeface="Amazon Ember display"/>
                  </a:rPr>
                  <a:t>.  </a:t>
                </a:r>
              </a:p>
            </p:txBody>
          </p:sp>
        </mc:Fallback>
      </mc:AlternateContent>
    </p:spTree>
    <p:extLst>
      <p:ext uri="{BB962C8B-B14F-4D97-AF65-F5344CB8AC3E}">
        <p14:creationId xmlns:p14="http://schemas.microsoft.com/office/powerpoint/2010/main" val="1388290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A </a:t>
                </a:r>
                <a:r>
                  <a:rPr lang="en-US" dirty="0"/>
                  <a:t>feature is a measurable piece of information.</a:t>
                </a:r>
              </a:p>
            </p:txBody>
          </p:sp>
        </mc:Choice>
        <mc:Fallback xmlns="">
          <p:sp>
            <p:nvSpPr>
              <p:cNvPr id="3" name="Notes Placeholder 2"/>
              <p:cNvSpPr>
                <a:spLocks noGrp="1"/>
              </p:cNvSpPr>
              <p:nvPr>
                <p:ph type="body" idx="1"/>
              </p:nvPr>
            </p:nvSpPr>
            <p:spPr/>
            <p:txBody>
              <a:bodyPr/>
              <a:lstStyle/>
              <a:p>
                <a:r>
                  <a:rPr lang="en-US" b="1" dirty="0">
                    <a:solidFill>
                      <a:schemeClr val="accent6"/>
                    </a:solidFill>
                  </a:rPr>
                  <a:t>Feature</a:t>
                </a:r>
                <a:r>
                  <a:rPr lang="en-US" dirty="0">
                    <a:ea typeface="Amazon Ember" panose="02000000000000000000" pitchFamily="2" charset="0"/>
                    <a:cs typeface="Amazon Ember Light" panose="020B0403020204020204" pitchFamily="34" charset="0"/>
                  </a:rPr>
                  <a:t> is a measurable piece of information</a:t>
                </a:r>
              </a:p>
              <a:p>
                <a:r>
                  <a:rPr lang="en-US" dirty="0">
                    <a:ea typeface="Amazon Ember" panose="02000000000000000000" pitchFamily="2" charset="0"/>
                    <a:cs typeface="Amazon Ember Light" panose="020B0403020204020204" pitchFamily="34" charset="0"/>
                  </a:rPr>
                  <a:t>Let’s consider also </a:t>
                </a:r>
              </a:p>
              <a:p>
                <a:pPr lvl="1"/>
                <a:r>
                  <a:rPr lang="en-US" dirty="0">
                    <a:ea typeface="Amazon Ember" panose="02000000000000000000" pitchFamily="2" charset="0"/>
                    <a:cs typeface="Amazon Ember Light" panose="020B0403020204020204" pitchFamily="34" charset="0"/>
                  </a:rPr>
                  <a:t> </a:t>
                </a:r>
                <a:r>
                  <a:rPr lang="en-US" sz="36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36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32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If this book fiction?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latin typeface="Amazon Ember display"/>
                  </a:rPr>
                  <a:t>prediction</a:t>
                </a:r>
                <a:r>
                  <a:rPr lang="en-US" sz="1200" dirty="0">
                    <a:solidFill>
                      <a:schemeClr val="accent4"/>
                    </a:solidFill>
                    <a:ea typeface="Amazon Ember Light" panose="020B0403020204020204" pitchFamily="34" charset="0"/>
                    <a:cs typeface="Amazon Ember Light" panose="020B0403020204020204" pitchFamily="34" charset="0"/>
                  </a:rPr>
                  <a:t> </a:t>
                </a:r>
                <a:r>
                  <a:rPr lang="en-US" sz="1200" dirty="0">
                    <a:ea typeface="Amazon Ember Light" panose="020B0403020204020204" pitchFamily="34" charset="0"/>
                    <a:cs typeface="Amazon Ember Light" panose="020B0403020204020204" pitchFamily="34" charset="0"/>
                  </a:rPr>
                  <a:t>~ weighted combination of </a:t>
                </a:r>
                <a:r>
                  <a:rPr lang="en-US" sz="1200" b="1" dirty="0">
                    <a:solidFill>
                      <a:schemeClr val="accent6"/>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Amazon Ember Light" panose="020B0403020204020204" pitchFamily="34" charset="0"/>
                    <a:cs typeface="Amazon Ember Light" panose="020B0403020204020204" pitchFamily="34" charset="0"/>
                  </a:rPr>
                  <a:t>    </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𝑦 ̂  =𝑓(</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a:t>
                </a:r>
                <a:r>
                  <a:rPr lang="en-US" sz="1200" i="0">
                    <a:solidFill>
                      <a:schemeClr val="accent4"/>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𝑎_0</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𝑎_1</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150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a:t>
                </a:r>
                <a:r>
                  <a:rPr lang="en-US" sz="1200" b="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1</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𝑎〗_𝑛</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𝑥_𝑛</a:t>
                </a:r>
                <a:endParaRPr lang="en-US" sz="1200" dirty="0" err="1">
                  <a:latin typeface="Amazon Ember Light" panose="020B0403020204020204" pitchFamily="34" charset="0"/>
                  <a:ea typeface="Amazon Ember Light" panose="020B0403020204020204" pitchFamily="34" charset="0"/>
                  <a:cs typeface="Amazon Ember Light" panose="020B0403020204020204" pitchFamily="34" charset="0"/>
                </a:endParaRPr>
              </a:p>
            </p:txBody>
          </p:sp>
        </mc:Fallback>
      </mc:AlternateContent>
    </p:spTree>
    <p:extLst>
      <p:ext uri="{BB962C8B-B14F-4D97-AF65-F5344CB8AC3E}">
        <p14:creationId xmlns:p14="http://schemas.microsoft.com/office/powerpoint/2010/main" val="84090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Weights </a:t>
                </a:r>
                <a:r>
                  <a:rPr lang="en-US" dirty="0"/>
                  <a:t>determine how much influence a given feature has on the output (prediction).</a:t>
                </a:r>
              </a:p>
            </p:txBody>
          </p:sp>
        </mc:Choice>
        <mc:Fallback xmlns="">
          <p:sp>
            <p:nvSpPr>
              <p:cNvPr id="3" name="Notes Placeholder 2"/>
              <p:cNvSpPr>
                <a:spLocks noGrp="1"/>
              </p:cNvSpPr>
              <p:nvPr>
                <p:ph type="body" idx="1"/>
              </p:nvPr>
            </p:nvSpPr>
            <p:spPr/>
            <p:txBody>
              <a:bodyPr/>
              <a:lstStyle/>
              <a:p>
                <a:r>
                  <a:rPr lang="en-US" b="1" dirty="0">
                    <a:solidFill>
                      <a:schemeClr val="accent6"/>
                    </a:solidFill>
                  </a:rPr>
                  <a:t>Weights</a:t>
                </a:r>
                <a:r>
                  <a:rPr lang="en-US" dirty="0">
                    <a:ea typeface="Amazon Ember" panose="02000000000000000000" pitchFamily="2" charset="0"/>
                    <a:cs typeface="Amazon Ember Light" panose="020B0403020204020204" pitchFamily="34" charset="0"/>
                  </a:rPr>
                  <a:t> determine how much influence a given feature has on the output (</a:t>
                </a:r>
                <a:r>
                  <a:rPr lang="en-US" b="1" dirty="0">
                    <a:solidFill>
                      <a:schemeClr val="accent6"/>
                    </a:solidFill>
                  </a:rPr>
                  <a:t>prediction</a:t>
                </a:r>
                <a:r>
                  <a:rPr lang="en-US" dirty="0">
                    <a:ea typeface="Amazon Ember" panose="02000000000000000000" pitchFamily="2" charset="0"/>
                    <a:cs typeface="Amazon Ember Light" panose="020B0403020204020204" pitchFamily="34" charset="0"/>
                  </a:rPr>
                  <a:t>)</a:t>
                </a:r>
              </a:p>
              <a:p>
                <a:r>
                  <a:rPr lang="en-US" dirty="0">
                    <a:ea typeface="Amazon Ember" panose="02000000000000000000" pitchFamily="2" charset="0"/>
                    <a:cs typeface="Amazon Ember Light" panose="020B0403020204020204" pitchFamily="34" charset="0"/>
                  </a:rPr>
                  <a:t>Let’s consider</a:t>
                </a:r>
              </a:p>
              <a:p>
                <a:pPr lvl="1"/>
                <a:r>
                  <a:rPr lang="en-US" sz="3600" b="0" i="0">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a:t>𝑎_</a:t>
                </a:r>
                <a:r>
                  <a:rPr lang="en-US" sz="3600" i="0">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a:t>1</a:t>
                </a:r>
                <a:r>
                  <a:rPr lang="en-US" sz="3200" dirty="0">
                    <a:ea typeface="Amazon Ember" panose="02000000000000000000" pitchFamily="2" charset="0"/>
                    <a:cs typeface="Amazon Ember Light" panose="020B0403020204020204" pitchFamily="34" charset="0"/>
                  </a:rPr>
                  <a:t>:</a:t>
                </a:r>
                <a:r>
                  <a:rPr lang="en-US" sz="36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Weight for “Number of pages” feature </a:t>
                </a:r>
                <a:r>
                  <a:rPr lang="en-US" sz="36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𝑥_1</a:t>
                </a:r>
                <a:endParaRPr lang="en-US" sz="3600" dirty="0">
                  <a:ea typeface="Amazon Ember" panose="02000000000000000000" pitchFamily="2" charset="0"/>
                  <a:cs typeface="Amazon Ember Light" panose="020B04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latin typeface="Amazon Ember display"/>
                  </a:rPr>
                  <a:t>prediction</a:t>
                </a:r>
                <a:r>
                  <a:rPr lang="en-US" sz="1200" dirty="0">
                    <a:solidFill>
                      <a:schemeClr val="accent4"/>
                    </a:solidFill>
                    <a:ea typeface="Amazon Ember Light" panose="020B0403020204020204" pitchFamily="34" charset="0"/>
                    <a:cs typeface="Amazon Ember Light" panose="020B0403020204020204" pitchFamily="34" charset="0"/>
                  </a:rPr>
                  <a:t> </a:t>
                </a:r>
                <a:r>
                  <a:rPr lang="en-US" sz="1200" dirty="0">
                    <a:ea typeface="Amazon Ember Light" panose="020B0403020204020204" pitchFamily="34" charset="0"/>
                    <a:cs typeface="Amazon Ember Light" panose="020B0403020204020204" pitchFamily="34" charset="0"/>
                  </a:rPr>
                  <a:t>~ weighted combination of </a:t>
                </a:r>
                <a:r>
                  <a:rPr lang="en-US" sz="1200" b="1" dirty="0">
                    <a:solidFill>
                      <a:schemeClr val="accent6"/>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Amazon Ember Light" panose="020B0403020204020204" pitchFamily="34" charset="0"/>
                    <a:cs typeface="Amazon Ember Light" panose="020B0403020204020204" pitchFamily="34" charset="0"/>
                  </a:rPr>
                  <a:t>     </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𝑦 ̂  =𝑓(</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a:t>
                </a:r>
                <a:r>
                  <a:rPr lang="en-US" sz="1200" i="0">
                    <a:solidFill>
                      <a:schemeClr val="accent4"/>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𝑎_0</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b="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0.1</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1</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a:t>
                </a:r>
                <a:r>
                  <a:rPr lang="en-US" sz="1200" b="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𝑎〗_𝑛</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𝑥_𝑛</a:t>
                </a:r>
                <a:endParaRPr lang="en-US" dirty="0"/>
              </a:p>
              <a:p>
                <a:endParaRPr lang="en-US" dirty="0"/>
              </a:p>
            </p:txBody>
          </p:sp>
        </mc:Fallback>
      </mc:AlternateContent>
    </p:spTree>
    <p:extLst>
      <p:ext uri="{BB962C8B-B14F-4D97-AF65-F5344CB8AC3E}">
        <p14:creationId xmlns:p14="http://schemas.microsoft.com/office/powerpoint/2010/main" val="3507691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Weights </a:t>
                </a:r>
                <a:r>
                  <a:rPr lang="en-US" dirty="0"/>
                  <a:t>determine how much influence a given feature has on the output (prediction).</a:t>
                </a:r>
              </a:p>
              <a:p>
                <a:endParaRPr lang="en-US" dirty="0"/>
              </a:p>
              <a:p>
                <a:r>
                  <a:rPr lang="en-US" dirty="0"/>
                  <a:t>Consider an additional weight:</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oMath>
                </a14:m>
                <a:r>
                  <a:rPr lang="en-US" dirty="0"/>
                  <a:t>: Weight for “Is fiction” feature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4</m:t>
                        </m:r>
                      </m:sub>
                    </m:sSub>
                  </m:oMath>
                </a14:m>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prediction ~ weighted combination of features:</a:t>
                </a:r>
                <a:endParaRPr lang="en-US" i="1" dirty="0">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+0.1∗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0.25∗</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4</m:t>
                              </m:r>
                            </m:sub>
                          </m:sSub>
                          <m:r>
                            <a:rPr lang="en-US" i="1">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oMath>
                  </m:oMathPara>
                </a14:m>
                <a:endParaRPr lang="en-US" dirty="0"/>
              </a:p>
            </p:txBody>
          </p:sp>
        </mc:Choice>
        <mc:Fallback xmlns="">
          <p:sp>
            <p:nvSpPr>
              <p:cNvPr id="3" name="Notes Placeholder 2"/>
              <p:cNvSpPr>
                <a:spLocks noGrp="1"/>
              </p:cNvSpPr>
              <p:nvPr>
                <p:ph type="body" idx="1"/>
              </p:nvPr>
            </p:nvSpPr>
            <p:spPr/>
            <p:txBody>
              <a:bodyPr/>
              <a:lstStyle/>
              <a:p>
                <a:r>
                  <a:rPr lang="en-US" b="1" dirty="0">
                    <a:solidFill>
                      <a:schemeClr val="tx1"/>
                    </a:solidFill>
                  </a:rPr>
                  <a:t>Weights</a:t>
                </a:r>
                <a:r>
                  <a:rPr lang="en-US" dirty="0">
                    <a:solidFill>
                      <a:schemeClr val="tx1"/>
                    </a:solidFill>
                    <a:ea typeface="Amazon Ember" panose="02000000000000000000" pitchFamily="2" charset="0"/>
                    <a:cs typeface="Amazon Ember Light" panose="020B0403020204020204" pitchFamily="34" charset="0"/>
                  </a:rPr>
                  <a:t> determine how much influence a given feature has on the output (</a:t>
                </a:r>
                <a:r>
                  <a:rPr lang="en-US" b="1" dirty="0">
                    <a:solidFill>
                      <a:schemeClr val="tx1"/>
                    </a:solidFill>
                  </a:rPr>
                  <a:t>prediction</a:t>
                </a:r>
                <a:r>
                  <a:rPr lang="en-US" dirty="0">
                    <a:solidFill>
                      <a:schemeClr val="tx1"/>
                    </a:solidFill>
                    <a:ea typeface="Amazon Ember" panose="02000000000000000000" pitchFamily="2" charset="0"/>
                    <a:cs typeface="Amazon Ember Light" panose="020B0403020204020204" pitchFamily="34" charset="0"/>
                  </a:rPr>
                  <a:t>)</a:t>
                </a:r>
              </a:p>
              <a:p>
                <a:r>
                  <a:rPr lang="en-US" dirty="0">
                    <a:solidFill>
                      <a:schemeClr val="tx1"/>
                    </a:solidFill>
                    <a:ea typeface="Amazon Ember" panose="02000000000000000000" pitchFamily="2" charset="0"/>
                    <a:cs typeface="Amazon Ember Light" panose="020B0403020204020204" pitchFamily="34" charset="0"/>
                  </a:rPr>
                  <a:t>Let’s consider also</a:t>
                </a:r>
              </a:p>
              <a:p>
                <a:pPr lvl="1"/>
                <a:r>
                  <a:rPr lang="en-US" sz="14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𝑎_4</a:t>
                </a:r>
                <a:r>
                  <a:rPr lang="en-US" sz="1400" dirty="0">
                    <a:solidFill>
                      <a:schemeClr val="tx1"/>
                    </a:solidFill>
                    <a:ea typeface="Amazon Ember" panose="02000000000000000000" pitchFamily="2" charset="0"/>
                    <a:cs typeface="Amazon Ember Light" panose="020B0403020204020204" pitchFamily="34" charset="0"/>
                  </a:rPr>
                  <a:t>: Weight for “Is Fiction” feature </a:t>
                </a:r>
                <a:r>
                  <a:rPr lang="en-US" sz="14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4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4</a:t>
                </a:r>
                <a:endParaRPr lang="en-US" sz="1400" dirty="0">
                  <a:solidFill>
                    <a:schemeClr val="tx1"/>
                  </a:solidFill>
                  <a:ea typeface="Amazon Ember" panose="02000000000000000000" pitchFamily="2" charset="0"/>
                  <a:cs typeface="Amazon Ember Light" panose="020B04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mazon Ember display"/>
                  </a:rPr>
                  <a:t>prediction</a:t>
                </a:r>
                <a:r>
                  <a:rPr lang="en-US" sz="1200" dirty="0">
                    <a:solidFill>
                      <a:schemeClr val="tx1"/>
                    </a:solidFill>
                    <a:ea typeface="Amazon Ember Light" panose="020B0403020204020204" pitchFamily="34" charset="0"/>
                    <a:cs typeface="Amazon Ember Light" panose="020B0403020204020204" pitchFamily="34" charset="0"/>
                  </a:rPr>
                  <a:t> ~ weighted combination of </a:t>
                </a:r>
                <a:r>
                  <a:rPr lang="en-US" sz="1200" b="1" dirty="0">
                    <a:solidFill>
                      <a:schemeClr val="tx1"/>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a typeface="Amazon Ember Light" panose="020B0403020204020204" pitchFamily="34" charset="0"/>
                    <a:cs typeface="Amazon Ember Light" panose="020B0403020204020204" pitchFamily="34" charset="0"/>
                  </a:rPr>
                  <a:t>     </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𝑦 ̂  =𝑓(𝑥)</a:t>
                </a:r>
                <a:r>
                  <a:rPr lang="en-US" sz="1200" i="0">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𝑎_0 𝑥_0+</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0.1∗</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1</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0.25∗</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+…+𝑎〗_𝑛 𝑥_𝑛</a:t>
                </a:r>
                <a:endParaRPr lang="en-US" sz="1200" b="1" dirty="0">
                  <a:solidFill>
                    <a:schemeClr val="accent6"/>
                  </a:solidFill>
                  <a:latin typeface="Amazon Ember display"/>
                </a:endParaRPr>
              </a:p>
              <a:p>
                <a:endParaRPr lang="en-US" dirty="0"/>
              </a:p>
            </p:txBody>
          </p:sp>
        </mc:Fallback>
      </mc:AlternateContent>
    </p:spTree>
    <p:extLst>
      <p:ext uri="{BB962C8B-B14F-4D97-AF65-F5344CB8AC3E}">
        <p14:creationId xmlns:p14="http://schemas.microsoft.com/office/powerpoint/2010/main" val="703046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Consider </a:t>
                </a:r>
                <a:r>
                  <a:rPr lang="en-US" dirty="0"/>
                  <a:t>a model that uses these two features, number of pages and whether the book is fiction. Predict the price of a book.</a:t>
                </a:r>
              </a:p>
              <a:p>
                <a:endParaRPr lang="en-US" dirty="0"/>
              </a:p>
              <a:p>
                <a:r>
                  <a:rPr lang="en-US" dirty="0"/>
                  <a:t>prediction ~ weighted combination of features:</a:t>
                </a:r>
              </a:p>
              <a:p>
                <a:pPr/>
                <a14:m>
                  <m:oMathPara xmlns:m="http://schemas.openxmlformats.org/officeDocument/2006/math">
                    <m:oMathParaPr>
                      <m:jc m:val="left"/>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≈0.1∗150+0.25∗1=15.25</m:t>
                      </m:r>
                    </m:oMath>
                  </m:oMathPara>
                </a14:m>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only shows how an ML model can make predictions after training, but this example doesn’t show how to train the model. To understand how these weights can be learned from data, you will need to learn more about what ML is, where it is used, and how it is measured.</a:t>
                </a:r>
              </a:p>
            </p:txBody>
          </p:sp>
        </mc:Choice>
        <mc:Fallback xmlns="">
          <p:sp>
            <p:nvSpPr>
              <p:cNvPr id="3" name="Notes Placeholder 2"/>
              <p:cNvSpPr>
                <a:spLocks noGrp="1"/>
              </p:cNvSpPr>
              <p:nvPr>
                <p:ph type="body" idx="1"/>
              </p:nvPr>
            </p:nvSpPr>
            <p:spPr/>
            <p:txBody>
              <a:bodyPr/>
              <a:lstStyle/>
              <a:p>
                <a:r>
                  <a:rPr lang="en-US" dirty="0"/>
                  <a:t>Let’s consider that we have only the previous 2 features</a:t>
                </a:r>
              </a:p>
              <a:p>
                <a:r>
                  <a:rPr lang="en-US" dirty="0"/>
                  <a:t>And predict the price for the book in this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prediction ~ weighted combination of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Cambria Math" panose="02040503050406030204" pitchFamily="18" charset="0"/>
                  </a:rPr>
                  <a:t>𝑦 ̂  =𝑓(𝑥)≈0.1∗150+0.25∗1=15.25</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only shows how a machine learning model, after training, can make predictions, not how to train the model.  In order to understand how these weights can be learned from data, we’ll need to learn a bit more about what ML is, where it is used, and how it is measured before we can return to the task of understanding where these come from.</a:t>
                </a:r>
              </a:p>
            </p:txBody>
          </p:sp>
        </mc:Fallback>
      </mc:AlternateContent>
    </p:spTree>
    <p:extLst>
      <p:ext uri="{BB962C8B-B14F-4D97-AF65-F5344CB8AC3E}">
        <p14:creationId xmlns:p14="http://schemas.microsoft.com/office/powerpoint/2010/main" val="733404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284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87097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5498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910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664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338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911063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Let’s revisit the Books in the Online Bookstore Product Catalog business problem we have seen earlier in this module</a:t>
                </a:r>
              </a:p>
              <a:p>
                <a:r>
                  <a:rPr lang="en-US" dirty="0"/>
                  <a:t>We will fill missing price information using machine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latin typeface="Amazon Ember display"/>
                  </a:rPr>
                  <a:t>prediction</a:t>
                </a:r>
                <a:r>
                  <a:rPr lang="en-US" sz="1200" dirty="0">
                    <a:solidFill>
                      <a:schemeClr val="accent4"/>
                    </a:solidFill>
                    <a:ea typeface="Amazon Ember Light" panose="020B0403020204020204" pitchFamily="34" charset="0"/>
                    <a:cs typeface="Amazon Ember Light" panose="020B0403020204020204" pitchFamily="34" charset="0"/>
                  </a:rPr>
                  <a:t> ~ </a:t>
                </a:r>
                <a:r>
                  <a:rPr lang="en-US" sz="1200" dirty="0">
                    <a:ea typeface="Amazon Ember Light" panose="020B0403020204020204" pitchFamily="34" charset="0"/>
                    <a:cs typeface="Amazon Ember Light" panose="020B0403020204020204" pitchFamily="34" charset="0"/>
                  </a:rPr>
                  <a:t>weighted combination of </a:t>
                </a:r>
                <a:r>
                  <a:rPr lang="en-US" sz="1200" b="1" dirty="0">
                    <a:solidFill>
                      <a:schemeClr val="accent6"/>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latin typeface="Cambria Math" panose="02040503050406030204" pitchFamily="18" charset="0"/>
                    <a:ea typeface="Amazon Ember Light" panose="020B0403020204020204" pitchFamily="34" charset="0"/>
                    <a:cs typeface="Amazon Ember Light" panose="020B0403020204020204" pitchFamily="34" charset="0"/>
                  </a:rPr>
                  <a:t>𝑦 ̂  =</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𝑓(𝑥)</a:t>
                </a:r>
                <a:r>
                  <a:rPr lang="en-US" sz="1200" i="0">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𝑎_0 𝑥_0+𝑎_1 𝑥_1+…+〖𝑎_</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4 </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1200" b="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i="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a:t>+…+𝑎〗_𝑛 𝑥_𝑛</a:t>
                </a:r>
                <a:r>
                  <a:rPr lang="en-US" sz="1200" b="1" dirty="0">
                    <a:solidFill>
                      <a:schemeClr val="accent6"/>
                    </a:solidFill>
                    <a:latin typeface="Amazon Ember display"/>
                  </a:rPr>
                  <a:t>.  </a:t>
                </a:r>
              </a:p>
            </p:txBody>
          </p:sp>
        </mc:Fallback>
      </mc:AlternateContent>
    </p:spTree>
    <p:extLst>
      <p:ext uri="{BB962C8B-B14F-4D97-AF65-F5344CB8AC3E}">
        <p14:creationId xmlns:p14="http://schemas.microsoft.com/office/powerpoint/2010/main" val="1751575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b="1" dirty="0">
                    <a:solidFill>
                      <a:schemeClr val="accent6"/>
                    </a:solidFill>
                  </a:rPr>
                  <a:t>Feature</a:t>
                </a:r>
                <a:r>
                  <a:rPr lang="en-US" dirty="0">
                    <a:ea typeface="Amazon Ember" panose="02000000000000000000" pitchFamily="2" charset="0"/>
                    <a:cs typeface="Amazon Ember Light" panose="020B0403020204020204" pitchFamily="34" charset="0"/>
                  </a:rPr>
                  <a:t> is a measurable piece of information</a:t>
                </a:r>
              </a:p>
              <a:p>
                <a:r>
                  <a:rPr lang="en-US" dirty="0">
                    <a:ea typeface="Amazon Ember" panose="02000000000000000000" pitchFamily="2" charset="0"/>
                    <a:cs typeface="Amazon Ember Light" panose="020B0403020204020204" pitchFamily="34" charset="0"/>
                  </a:rPr>
                  <a:t>Let’s consider also </a:t>
                </a:r>
              </a:p>
              <a:p>
                <a:pPr lvl="1"/>
                <a:r>
                  <a:rPr lang="en-US" dirty="0">
                    <a:ea typeface="Amazon Ember" panose="02000000000000000000" pitchFamily="2" charset="0"/>
                    <a:cs typeface="Amazon Ember Light" panose="020B0403020204020204" pitchFamily="34" charset="0"/>
                  </a:rPr>
                  <a:t> </a:t>
                </a:r>
                <a:r>
                  <a:rPr lang="en-US" sz="36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𝑥_</a:t>
                </a:r>
                <a:r>
                  <a:rPr lang="en-US" sz="36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32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If this book fiction?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solidFill>
                    <a:latin typeface="Amazon Ember display"/>
                  </a:rPr>
                  <a:t>prediction</a:t>
                </a:r>
                <a:r>
                  <a:rPr lang="en-US" sz="1200" dirty="0">
                    <a:solidFill>
                      <a:schemeClr val="accent4"/>
                    </a:solidFill>
                    <a:ea typeface="Amazon Ember Light" panose="020B0403020204020204" pitchFamily="34" charset="0"/>
                    <a:cs typeface="Amazon Ember Light" panose="020B0403020204020204" pitchFamily="34" charset="0"/>
                  </a:rPr>
                  <a:t> </a:t>
                </a:r>
                <a:r>
                  <a:rPr lang="en-US" sz="1200" dirty="0">
                    <a:ea typeface="Amazon Ember Light" panose="020B0403020204020204" pitchFamily="34" charset="0"/>
                    <a:cs typeface="Amazon Ember Light" panose="020B0403020204020204" pitchFamily="34" charset="0"/>
                  </a:rPr>
                  <a:t>~ weighted combination of </a:t>
                </a:r>
                <a:r>
                  <a:rPr lang="en-US" sz="1200" b="1" dirty="0">
                    <a:solidFill>
                      <a:schemeClr val="accent6"/>
                    </a:solidFill>
                    <a:latin typeface="Amazon Ember display"/>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Amazon Ember Light" panose="020B0403020204020204" pitchFamily="34" charset="0"/>
                    <a:cs typeface="Amazon Ember Light" panose="020B0403020204020204" pitchFamily="34" charset="0"/>
                  </a:rPr>
                  <a:t>    </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𝑦 ̂  =𝑓(</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𝑥)</a:t>
                </a:r>
                <a:r>
                  <a:rPr lang="en-US" sz="1200" i="0">
                    <a:solidFill>
                      <a:schemeClr val="accent4"/>
                    </a:solidFill>
                    <a:latin typeface="Cambria Math" panose="02040503050406030204" pitchFamily="18" charset="0"/>
                    <a:ea typeface="Cambria Math" panose="02040503050406030204" pitchFamily="18"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𝑎_0</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𝑎_1</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150</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a:t>
                </a:r>
                <a:r>
                  <a:rPr lang="en-US" sz="1200" b="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4</a:t>
                </a:r>
                <a:r>
                  <a:rPr lang="en-US" sz="1200" b="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1</a:t>
                </a:r>
                <a:r>
                  <a:rPr lang="en-US" sz="1200" i="0">
                    <a:latin typeface="Cambria Math" panose="02040503050406030204" pitchFamily="18" charset="0"/>
                    <a:ea typeface="Amazon Ember Light" panose="020B0403020204020204" pitchFamily="34" charset="0"/>
                    <a:cs typeface="Amazon Ember Light" panose="020B0403020204020204" pitchFamily="34" charset="0"/>
                  </a:rPr>
                  <a:t>+…+</a:t>
                </a:r>
                <a:r>
                  <a:rPr lang="en-US" sz="1200" i="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a:t>𝑎〗_𝑛</a:t>
                </a:r>
                <a:r>
                  <a:rPr lang="en-US" sz="1200" i="0">
                    <a:solidFill>
                      <a:srgbClr val="DF2A5D"/>
                    </a:solidFill>
                    <a:latin typeface="Cambria Math" panose="02040503050406030204" pitchFamily="18" charset="0"/>
                    <a:ea typeface="Amazon Ember Light" panose="020B0403020204020204" pitchFamily="34" charset="0"/>
                    <a:cs typeface="Amazon Ember Light" panose="020B0403020204020204" pitchFamily="34" charset="0"/>
                  </a:rPr>
                  <a:t> 𝑥_𝑛</a:t>
                </a:r>
                <a:endParaRPr lang="en-US" sz="1200" dirty="0" err="1">
                  <a:latin typeface="Amazon Ember Light" panose="020B0403020204020204" pitchFamily="34" charset="0"/>
                  <a:ea typeface="Amazon Ember Light" panose="020B0403020204020204" pitchFamily="34" charset="0"/>
                  <a:cs typeface="Amazon Ember Light" panose="020B0403020204020204" pitchFamily="34" charset="0"/>
                </a:endParaRPr>
              </a:p>
            </p:txBody>
          </p:sp>
        </mc:Fallback>
      </mc:AlternateContent>
    </p:spTree>
    <p:extLst>
      <p:ext uri="{BB962C8B-B14F-4D97-AF65-F5344CB8AC3E}">
        <p14:creationId xmlns:p14="http://schemas.microsoft.com/office/powerpoint/2010/main" val="310584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152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24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58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Image </a:t>
            </a:r>
            <a:r>
              <a:rPr lang="en-US" b="1" dirty="0"/>
              <a:t>description: </a:t>
            </a:r>
            <a:r>
              <a:rPr lang="en-US" dirty="0"/>
              <a:t>Table with columns for title, author, page count, genre, and price. In the first row, the price feature is unknown and highlighted. </a:t>
            </a:r>
            <a:r>
              <a:rPr lang="en-US" b="1" dirty="0"/>
              <a:t>End description.</a:t>
            </a:r>
          </a:p>
          <a:p>
            <a:endParaRPr lang="en-US" dirty="0"/>
          </a:p>
          <a:p>
            <a:r>
              <a:rPr lang="en-US" dirty="0"/>
              <a:t>Authors don’t always know how much to charge for their books.</a:t>
            </a:r>
          </a:p>
          <a:p>
            <a:endParaRPr lang="en-US" dirty="0"/>
          </a:p>
          <a:p>
            <a:r>
              <a:rPr lang="en-US" dirty="0"/>
              <a:t>Small publishers, self-publishers, and others don’t always have easy ways to know how to price their new books for sale. You decide to create an app that will suggest prices for books so that these authors can have a good reference point to use for their prices. How could you create an app to do that?</a:t>
            </a:r>
          </a:p>
        </p:txBody>
      </p:sp>
    </p:spTree>
    <p:extLst>
      <p:ext uri="{BB962C8B-B14F-4D97-AF65-F5344CB8AC3E}">
        <p14:creationId xmlns:p14="http://schemas.microsoft.com/office/powerpoint/2010/main" val="333857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take a traditional rules-based approach to solve this problem, you can start by making simple relationships. For example, if the book has more than 200 pages, then the bookstore should sell it for $30. Otherwise, the price could be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could go wrong with this approach? Discuss with your class what makes this solution not ideal.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this solution is too simple. It fails to consider many factors that affect a book’s price. This solution could even introduce some unfavorable results, such as a 1,000-page book costing only $30, which is far below what large books are usually priced at and possibly lower than production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solution also doesn’t factor in other production costs, such as the cost to produce a hardcover book compared to a paperback book. Or genre, which can have a huge impact on the normal price that is expected. For example, nonfiction books are typically priced higher than fiction books.</a:t>
            </a:r>
          </a:p>
        </p:txBody>
      </p:sp>
    </p:spTree>
    <p:extLst>
      <p:ext uri="{BB962C8B-B14F-4D97-AF65-F5344CB8AC3E}">
        <p14:creationId xmlns:p14="http://schemas.microsoft.com/office/powerpoint/2010/main" val="309875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94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you need more rules to account for more factors. You can have a solution with several if–then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with the class: What problems does this solution present? Why would this not be ideal?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how do you know that the prices you suggest are accurate to the real-world prices? You could look at prices yourself, collect some data, and review it, but how can you prevent introducing your own bias into how you evaluate that data? What if that data changes over time? Will you review that data every year or month to make sure that you recommend accurate prices?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about the different genres of fiction? If an author wants to sell a book in a fiction genre where comparable books charge more than the average fiction price, you will probably give them bad advice if you recommend using the average price.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about different subjects in nonfiction books? Books on some subjects might be priced higher than others, and this set of rules still isn’t complex enough to handle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about a book from a popular, best-selling author compared to a book from an unknown author? Well-known authors probably have publishing companies that can do pricing research. If you base your prices on general pricing data for books, how can you know if you recommend a price that’s for your customer instead of a well-known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Rules can only go so far to handle this problem. The problem is far more complex, with far more factors, than normal rule-based approaches can handle reasonably. You don’t want to write huge sets of interdependent rules, especially if you can’t be sure that the prices you suggest are accurate.</a:t>
            </a:r>
          </a:p>
        </p:txBody>
      </p:sp>
    </p:spTree>
    <p:extLst>
      <p:ext uri="{BB962C8B-B14F-4D97-AF65-F5344CB8AC3E}">
        <p14:creationId xmlns:p14="http://schemas.microsoft.com/office/powerpoint/2010/main" val="164241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8" name="Copyright2">
            <a:extLst>
              <a:ext uri="{FF2B5EF4-FFF2-40B4-BE49-F238E27FC236}">
                <a16:creationId xmlns:a16="http://schemas.microsoft.com/office/drawing/2014/main" id="{FB8C5349-93AF-43C3-AC09-E6C1457C5381}"/>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799983" y="6446519"/>
            <a:ext cx="4610100" cy="311150"/>
          </a:xfrm>
          <a:prstGeom prst="rect">
            <a:avLst/>
          </a:prstGeom>
        </p:spPr>
      </p:pic>
      <p:sp>
        <p:nvSpPr>
          <p:cNvPr id="97" name="Slide Number">
            <a:extLst>
              <a:ext uri="{FF2B5EF4-FFF2-40B4-BE49-F238E27FC236}">
                <a16:creationId xmlns:a16="http://schemas.microsoft.com/office/drawing/2014/main" id="{576AC153-25F3-4431-87F8-2E0931CF2549}"/>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A8BF56-6CB3-514C-9A64-F39D95C9E25B}" type="slidenum">
              <a:rPr kumimoji="0" lang="en-US" sz="1200" b="0" i="0" u="none" strike="noStrike" kern="1200" cap="none" spc="0" normalizeH="0" baseline="0" noProof="0" smtClean="0">
                <a:ln>
                  <a:noFill/>
                </a:ln>
                <a:solidFill>
                  <a:srgbClr val="232F3E"/>
                </a:solidFill>
                <a:effectLst/>
                <a:uLnTx/>
                <a:uFillTx/>
                <a:latin typeface="Amazon Ember Displ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F3E"/>
              </a:solidFill>
              <a:effectLst/>
              <a:uLnTx/>
              <a:uFillTx/>
              <a:latin typeface="Amazon Ember Display"/>
              <a:ea typeface="+mn-ea"/>
              <a:cs typeface="+mn-cs"/>
            </a:endParaRPr>
          </a:p>
        </p:txBody>
      </p:sp>
      <p:sp>
        <p:nvSpPr>
          <p:cNvPr id="5" name="Title 4">
            <a:extLst>
              <a:ext uri="{FF2B5EF4-FFF2-40B4-BE49-F238E27FC236}">
                <a16:creationId xmlns:a16="http://schemas.microsoft.com/office/drawing/2014/main" id="{08D269A5-D107-2782-1600-9CFF8B439252}"/>
              </a:ext>
            </a:extLst>
          </p:cNvPr>
          <p:cNvSpPr>
            <a:spLocks noGrp="1"/>
          </p:cNvSpPr>
          <p:nvPr>
            <p:ph type="title" idx="1" hasCustomPrompt="1"/>
          </p:nvPr>
        </p:nvSpPr>
        <p:spPr>
          <a:xfrm>
            <a:off x="457200" y="1554480"/>
            <a:ext cx="8083296" cy="1463040"/>
          </a:xfrm>
        </p:spPr>
        <p:txBody>
          <a:bodyPr anchor="b">
            <a:normAutofit/>
          </a:bodyPr>
          <a:lstStyle>
            <a:lvl1pPr>
              <a:defRPr sz="4800" b="1" i="0">
                <a:solidFill>
                  <a:srgbClr val="F1F3F3"/>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r>
              <a:rPr lang="en-US" dirty="0"/>
              <a:t>Enter lesson title</a:t>
            </a:r>
          </a:p>
        </p:txBody>
      </p:sp>
      <p:sp>
        <p:nvSpPr>
          <p:cNvPr id="6" name="Text Placeholder 5">
            <a:extLst>
              <a:ext uri="{FF2B5EF4-FFF2-40B4-BE49-F238E27FC236}">
                <a16:creationId xmlns:a16="http://schemas.microsoft.com/office/drawing/2014/main" id="{56B61F05-1C18-7A17-A21D-C93186B1401A}"/>
              </a:ext>
            </a:extLst>
          </p:cNvPr>
          <p:cNvSpPr>
            <a:spLocks noGrp="1"/>
          </p:cNvSpPr>
          <p:nvPr>
            <p:ph type="body" idx="2" hasCustomPrompt="1"/>
          </p:nvPr>
        </p:nvSpPr>
        <p:spPr>
          <a:xfrm>
            <a:off x="457199" y="3017520"/>
            <a:ext cx="8412479" cy="548641"/>
          </a:xfrm>
        </p:spPr>
        <p:txBody>
          <a:bodyPr tIns="91440">
            <a:normAutofit/>
          </a:bodyPr>
          <a:lstStyle>
            <a:lvl1pPr marL="0" indent="0">
              <a:buNone/>
              <a:defRPr sz="3200" i="0">
                <a:solidFill>
                  <a:srgbClr val="F1F3F3"/>
                </a:solidFill>
                <a:latin typeface="+mn-lt"/>
              </a:defRPr>
            </a:lvl1pPr>
          </a:lstStyle>
          <a:p>
            <a:r>
              <a:rPr lang="en-US" dirty="0"/>
              <a:t>Enter course name</a:t>
            </a:r>
          </a:p>
        </p:txBody>
      </p:sp>
      <p:sp>
        <p:nvSpPr>
          <p:cNvPr id="8" name="Text Placeholder 5">
            <a:extLst>
              <a:ext uri="{FF2B5EF4-FFF2-40B4-BE49-F238E27FC236}">
                <a16:creationId xmlns:a16="http://schemas.microsoft.com/office/drawing/2014/main" id="{98007F72-4142-F93E-B4D8-E79E478801B1}"/>
              </a:ext>
            </a:extLst>
          </p:cNvPr>
          <p:cNvSpPr>
            <a:spLocks noGrp="1"/>
          </p:cNvSpPr>
          <p:nvPr>
            <p:ph type="body" idx="98" hasCustomPrompt="1"/>
          </p:nvPr>
        </p:nvSpPr>
        <p:spPr>
          <a:xfrm>
            <a:off x="457200" y="5120640"/>
            <a:ext cx="5486400" cy="548640"/>
          </a:xfrm>
        </p:spPr>
        <p:txBody>
          <a:bodyPr>
            <a:normAutofit/>
          </a:bodyPr>
          <a:lstStyle>
            <a:lvl1pPr marL="0" indent="0">
              <a:buNone/>
              <a:defRPr sz="2800">
                <a:solidFill>
                  <a:srgbClr val="F1F3F3"/>
                </a:solidFill>
                <a:latin typeface="+mn-lt"/>
              </a:defRPr>
            </a:lvl1pPr>
          </a:lstStyle>
          <a:p>
            <a:r>
              <a:rPr lang="en-US" dirty="0"/>
              <a:t>Module # - Lesson #</a:t>
            </a:r>
          </a:p>
        </p:txBody>
      </p:sp>
    </p:spTree>
    <p:extLst>
      <p:ext uri="{BB962C8B-B14F-4D97-AF65-F5344CB8AC3E}">
        <p14:creationId xmlns:p14="http://schemas.microsoft.com/office/powerpoint/2010/main" val="14733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hank You">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8" name="Copyright2">
            <a:extLst>
              <a:ext uri="{FF2B5EF4-FFF2-40B4-BE49-F238E27FC236}">
                <a16:creationId xmlns:a16="http://schemas.microsoft.com/office/drawing/2014/main" id="{8FF0BAF7-53D6-4FA8-BA21-0899A446DA9F}"/>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799983" y="6446520"/>
            <a:ext cx="4610100" cy="311150"/>
          </a:xfrm>
          <a:prstGeom prst="rect">
            <a:avLst/>
          </a:prstGeom>
        </p:spPr>
      </p:pic>
      <p:sp>
        <p:nvSpPr>
          <p:cNvPr id="97" name="Slide Number">
            <a:extLst>
              <a:ext uri="{FF2B5EF4-FFF2-40B4-BE49-F238E27FC236}">
                <a16:creationId xmlns:a16="http://schemas.microsoft.com/office/drawing/2014/main" id="{576AC153-25F3-4431-87F8-2E0931CF2549}"/>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2" name="Title 1">
            <a:extLst>
              <a:ext uri="{FF2B5EF4-FFF2-40B4-BE49-F238E27FC236}">
                <a16:creationId xmlns:a16="http://schemas.microsoft.com/office/drawing/2014/main" id="{483E0238-7303-4F06-B0DF-010000D82A4D}"/>
              </a:ext>
            </a:extLst>
          </p:cNvPr>
          <p:cNvSpPr>
            <a:spLocks noGrp="1"/>
          </p:cNvSpPr>
          <p:nvPr>
            <p:ph type="title" hasCustomPrompt="1"/>
          </p:nvPr>
        </p:nvSpPr>
        <p:spPr>
          <a:xfrm>
            <a:off x="2249424" y="4242816"/>
            <a:ext cx="4416552" cy="1446550"/>
          </a:xfrm>
        </p:spPr>
        <p:txBody>
          <a:bodyPr anchor="t" anchorCtr="0">
            <a:spAutoFit/>
          </a:bodyPr>
          <a:lstStyle>
            <a:lvl1pPr algn="ctr">
              <a:lnSpc>
                <a:spcPct val="100000"/>
              </a:lnSpc>
              <a:defRPr sz="4400">
                <a:solidFill>
                  <a:schemeClr val="bg1"/>
                </a:solidFill>
              </a:defRPr>
            </a:lvl1pPr>
          </a:lstStyle>
          <a:p>
            <a:r>
              <a:rPr lang="en-US" dirty="0"/>
              <a:t>Add thank you here</a:t>
            </a:r>
          </a:p>
        </p:txBody>
      </p:sp>
      <p:sp>
        <p:nvSpPr>
          <p:cNvPr id="4" name="Text Placeholder 3">
            <a:extLst>
              <a:ext uri="{FF2B5EF4-FFF2-40B4-BE49-F238E27FC236}">
                <a16:creationId xmlns:a16="http://schemas.microsoft.com/office/drawing/2014/main" id="{4EBEA89D-12E0-4832-BFEA-C24A9F451940}"/>
              </a:ext>
            </a:extLst>
          </p:cNvPr>
          <p:cNvSpPr>
            <a:spLocks noGrp="1"/>
          </p:cNvSpPr>
          <p:nvPr>
            <p:ph type="body" sz="quarter" idx="98" hasCustomPrompt="1"/>
          </p:nvPr>
        </p:nvSpPr>
        <p:spPr>
          <a:xfrm>
            <a:off x="457200" y="5303520"/>
            <a:ext cx="8001000" cy="1197864"/>
          </a:xfrm>
        </p:spPr>
        <p:txBody>
          <a:bodyPr>
            <a:noAutofit/>
          </a:bodyPr>
          <a:lstStyle>
            <a:lvl1pPr marL="0" indent="0">
              <a:lnSpc>
                <a:spcPct val="1000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the contact us text here</a:t>
            </a:r>
          </a:p>
        </p:txBody>
      </p:sp>
    </p:spTree>
    <p:custDataLst>
      <p:tags r:id="rId1"/>
    </p:custDataLst>
    <p:extLst>
      <p:ext uri="{BB962C8B-B14F-4D97-AF65-F5344CB8AC3E}">
        <p14:creationId xmlns:p14="http://schemas.microsoft.com/office/powerpoint/2010/main" val="213893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8" name="Copyright2">
            <a:extLst>
              <a:ext uri="{FF2B5EF4-FFF2-40B4-BE49-F238E27FC236}">
                <a16:creationId xmlns:a16="http://schemas.microsoft.com/office/drawing/2014/main" id="{FF8B9268-D160-4371-B431-C3FF238B867A}"/>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799983" y="6446520"/>
            <a:ext cx="4610100" cy="311150"/>
          </a:xfrm>
          <a:prstGeom prst="rect">
            <a:avLst/>
          </a:prstGeom>
        </p:spPr>
      </p:pic>
      <p:sp>
        <p:nvSpPr>
          <p:cNvPr id="97" name="Slide Number">
            <a:extLst>
              <a:ext uri="{FF2B5EF4-FFF2-40B4-BE49-F238E27FC236}">
                <a16:creationId xmlns:a16="http://schemas.microsoft.com/office/drawing/2014/main" id="{576AC153-25F3-4431-87F8-2E0931CF2549}"/>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3" name="Title">
            <a:extLst>
              <a:ext uri="{FF2B5EF4-FFF2-40B4-BE49-F238E27FC236}">
                <a16:creationId xmlns:a16="http://schemas.microsoft.com/office/drawing/2014/main" id="{FEA5D771-1E37-4674-A454-5B6A887E81B8}"/>
              </a:ext>
            </a:extLst>
          </p:cNvPr>
          <p:cNvSpPr>
            <a:spLocks noGrp="1"/>
          </p:cNvSpPr>
          <p:nvPr>
            <p:ph type="title" idx="1" hasCustomPrompt="1"/>
          </p:nvPr>
        </p:nvSpPr>
        <p:spPr>
          <a:xfrm>
            <a:off x="365760" y="2435469"/>
            <a:ext cx="11472013" cy="1960803"/>
          </a:xfrm>
        </p:spPr>
        <p:txBody>
          <a:bodyPr anchor="ctr">
            <a:normAutofit/>
          </a:bodyPr>
          <a:lstStyle>
            <a:lvl1pPr>
              <a:defRPr sz="4000">
                <a:solidFill>
                  <a:schemeClr val="bg2"/>
                </a:solidFill>
                <a:latin typeface="Amazon Ember Display Heavy"/>
              </a:defRPr>
            </a:lvl1pPr>
          </a:lstStyle>
          <a:p>
            <a:r>
              <a:rPr lang="en-US" dirty="0"/>
              <a:t>“Enter quote here”</a:t>
            </a:r>
          </a:p>
        </p:txBody>
      </p:sp>
      <p:sp>
        <p:nvSpPr>
          <p:cNvPr id="2" name="Attribution">
            <a:extLst>
              <a:ext uri="{FF2B5EF4-FFF2-40B4-BE49-F238E27FC236}">
                <a16:creationId xmlns:a16="http://schemas.microsoft.com/office/drawing/2014/main" id="{0DEABB21-C29F-4E2E-AADE-6FBA5EF95AF4}"/>
              </a:ext>
            </a:extLst>
          </p:cNvPr>
          <p:cNvSpPr>
            <a:spLocks noGrp="1"/>
          </p:cNvSpPr>
          <p:nvPr>
            <p:ph type="body" idx="2" hasCustomPrompt="1"/>
          </p:nvPr>
        </p:nvSpPr>
        <p:spPr>
          <a:xfrm>
            <a:off x="6096000" y="4624991"/>
            <a:ext cx="5741773" cy="770066"/>
          </a:xfrm>
        </p:spPr>
        <p:txBody>
          <a:bodyPr>
            <a:noAutofit/>
          </a:bodyPr>
          <a:lstStyle>
            <a:lvl1pPr marL="0" indent="0">
              <a:buNone/>
              <a:defRPr sz="2800">
                <a:solidFill>
                  <a:schemeClr val="bg2"/>
                </a:solidFill>
              </a:defRPr>
            </a:lvl1pPr>
          </a:lstStyle>
          <a:p>
            <a:r>
              <a:rPr lang="en-US" dirty="0"/>
              <a:t>- Attribution</a:t>
            </a:r>
          </a:p>
        </p:txBody>
      </p:sp>
    </p:spTree>
    <p:extLst>
      <p:ext uri="{BB962C8B-B14F-4D97-AF65-F5344CB8AC3E}">
        <p14:creationId xmlns:p14="http://schemas.microsoft.com/office/powerpoint/2010/main" val="425349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Topic Introduc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8" name="Copyright1">
            <a:extLst>
              <a:ext uri="{FF2B5EF4-FFF2-40B4-BE49-F238E27FC236}">
                <a16:creationId xmlns:a16="http://schemas.microsoft.com/office/drawing/2014/main" id="{5B6281CA-DDB5-4FA8-9C31-F9EAA4393B75}"/>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009640" y="6446520"/>
            <a:ext cx="4610100" cy="311150"/>
          </a:xfrm>
          <a:prstGeom prst="rect">
            <a:avLst/>
          </a:prstGeom>
        </p:spPr>
      </p:pic>
      <p:sp>
        <p:nvSpPr>
          <p:cNvPr id="97" name="Slide Number">
            <a:extLst>
              <a:ext uri="{FF2B5EF4-FFF2-40B4-BE49-F238E27FC236}">
                <a16:creationId xmlns:a16="http://schemas.microsoft.com/office/drawing/2014/main" id="{E7A23F66-1657-489E-8769-B7CCC9F020AC}"/>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4" name="Title">
            <a:extLst>
              <a:ext uri="{FF2B5EF4-FFF2-40B4-BE49-F238E27FC236}">
                <a16:creationId xmlns:a16="http://schemas.microsoft.com/office/drawing/2014/main" id="{F2D32D74-0FC6-414A-96C5-2549942CD64E}"/>
              </a:ext>
            </a:extLst>
          </p:cNvPr>
          <p:cNvSpPr>
            <a:spLocks noGrp="1"/>
          </p:cNvSpPr>
          <p:nvPr>
            <p:ph type="title" idx="1" hasCustomPrompt="1"/>
          </p:nvPr>
        </p:nvSpPr>
        <p:spPr>
          <a:xfrm>
            <a:off x="243242" y="292099"/>
            <a:ext cx="4062057" cy="1866901"/>
          </a:xfrm>
        </p:spPr>
        <p:txBody>
          <a:bodyPr anchor="t">
            <a:noAutofit/>
          </a:bodyPr>
          <a:lstStyle>
            <a:lvl1pPr algn="ctr">
              <a:lnSpc>
                <a:spcPct val="100000"/>
              </a:lnSpc>
              <a:defRPr sz="3600">
                <a:solidFill>
                  <a:srgbClr val="F1F3F3"/>
                </a:solidFill>
                <a:latin typeface="Amazon Ember Display Heavy"/>
              </a:defRPr>
            </a:lvl1pPr>
          </a:lstStyle>
          <a:p>
            <a:r>
              <a:rPr lang="en-US" dirty="0"/>
              <a:t>Type title here</a:t>
            </a:r>
          </a:p>
        </p:txBody>
      </p:sp>
      <p:sp>
        <p:nvSpPr>
          <p:cNvPr id="2" name="LeftPlaceholder">
            <a:extLst>
              <a:ext uri="{FF2B5EF4-FFF2-40B4-BE49-F238E27FC236}">
                <a16:creationId xmlns:a16="http://schemas.microsoft.com/office/drawing/2014/main" id="{84AC47C1-092B-4DE6-902E-A0B393854995}"/>
              </a:ext>
              <a:ext uri="{C183D7F6-B498-43B3-948B-1728B52AA6E4}">
                <adec:decorative xmlns:adec="http://schemas.microsoft.com/office/drawing/2017/decorative" val="1"/>
              </a:ext>
            </a:extLst>
          </p:cNvPr>
          <p:cNvSpPr>
            <a:spLocks noGrp="1"/>
          </p:cNvSpPr>
          <p:nvPr>
            <p:ph idx="2" hasCustomPrompt="1"/>
          </p:nvPr>
        </p:nvSpPr>
        <p:spPr>
          <a:xfrm>
            <a:off x="246888" y="2434960"/>
            <a:ext cx="4060392" cy="3657600"/>
          </a:xfrm>
        </p:spPr>
        <p:txBody>
          <a:bodyPr anchor="t">
            <a:noAutofit/>
          </a:bodyPr>
          <a:lstStyle>
            <a:lvl1pPr marL="0" indent="0" algn="ctr">
              <a:buNone/>
              <a:defRPr>
                <a:solidFill>
                  <a:srgbClr val="F1F3F3"/>
                </a:solidFill>
                <a:latin typeface="+mn-lt"/>
              </a:defRPr>
            </a:lvl1pPr>
          </a:lstStyle>
          <a:p>
            <a:r>
              <a:rPr lang="en-US" dirty="0"/>
              <a:t>Click to add image</a:t>
            </a:r>
          </a:p>
        </p:txBody>
      </p:sp>
      <p:sp>
        <p:nvSpPr>
          <p:cNvPr id="3" name="Content">
            <a:extLst>
              <a:ext uri="{FF2B5EF4-FFF2-40B4-BE49-F238E27FC236}">
                <a16:creationId xmlns:a16="http://schemas.microsoft.com/office/drawing/2014/main" id="{E88E0D0B-F719-4929-9A45-08A3503393CA}"/>
              </a:ext>
            </a:extLst>
          </p:cNvPr>
          <p:cNvSpPr>
            <a:spLocks noGrp="1"/>
          </p:cNvSpPr>
          <p:nvPr>
            <p:ph type="body" idx="3" hasCustomPrompt="1"/>
          </p:nvPr>
        </p:nvSpPr>
        <p:spPr>
          <a:xfrm>
            <a:off x="4592635" y="292099"/>
            <a:ext cx="7239701" cy="6142651"/>
          </a:xfrm>
        </p:spPr>
        <p:txBody>
          <a:bodyPr>
            <a:noAutofit/>
          </a:bodyPr>
          <a:lstStyle>
            <a:lvl1pPr>
              <a:lnSpc>
                <a:spcPct val="100000"/>
              </a:lnSpc>
              <a:spcAft>
                <a:spcPts val="600"/>
              </a:spcAft>
              <a:buClr>
                <a:schemeClr val="tx2"/>
              </a:buClr>
              <a:defRPr sz="2800">
                <a:solidFill>
                  <a:srgbClr val="232F3E"/>
                </a:solidFill>
                <a:latin typeface="+mn-lt"/>
              </a:defRPr>
            </a:lvl1pPr>
            <a:lvl2pPr marL="461963" indent="-228600">
              <a:lnSpc>
                <a:spcPct val="100000"/>
              </a:lnSpc>
              <a:spcAft>
                <a:spcPts val="600"/>
              </a:spcAft>
              <a:buClr>
                <a:schemeClr val="tx2"/>
              </a:buClr>
              <a:defRPr sz="2400">
                <a:solidFill>
                  <a:srgbClr val="232F3E"/>
                </a:solidFill>
                <a:latin typeface="+mn-lt"/>
              </a:defRPr>
            </a:lvl2pPr>
            <a:lvl3pPr marL="684213" indent="-228600">
              <a:lnSpc>
                <a:spcPct val="100000"/>
              </a:lnSpc>
              <a:spcAft>
                <a:spcPts val="600"/>
              </a:spcAft>
              <a:buClr>
                <a:schemeClr val="tx2"/>
              </a:buClr>
              <a:defRPr sz="2200">
                <a:solidFill>
                  <a:srgbClr val="232F3E"/>
                </a:solidFill>
                <a:latin typeface="+mn-lt"/>
              </a:defRPr>
            </a:lvl3pPr>
            <a:lvl4pPr marL="914400" indent="-228600">
              <a:lnSpc>
                <a:spcPct val="100000"/>
              </a:lnSpc>
              <a:spcAft>
                <a:spcPts val="600"/>
              </a:spcAft>
              <a:buClr>
                <a:schemeClr val="tx2"/>
              </a:buClr>
              <a:defRPr sz="1800">
                <a:solidFill>
                  <a:srgbClr val="232F3E"/>
                </a:solidFill>
                <a:latin typeface="+mn-lt"/>
              </a:defRPr>
            </a:lvl4pPr>
            <a:lvl5pPr marL="1144588" indent="-228600">
              <a:lnSpc>
                <a:spcPct val="100000"/>
              </a:lnSpc>
              <a:spcAft>
                <a:spcPts val="600"/>
              </a:spcAft>
              <a:buClr>
                <a:schemeClr val="tx2"/>
              </a:buClr>
              <a:defRPr sz="1800">
                <a:solidFill>
                  <a:srgbClr val="232F3E"/>
                </a:solidFill>
                <a:latin typeface="+mn-lt"/>
              </a:defRPr>
            </a:lvl5pPr>
            <a:lvl7pPr marL="2743200" indent="0">
              <a:buNone/>
              <a:defRPr/>
            </a:lvl7pPr>
          </a:lstStyle>
          <a:p>
            <a:pPr lvl="0"/>
            <a:r>
              <a:rPr lang="en-US" dirty="0"/>
              <a:t>Add content text</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Tree>
    <p:custDataLst>
      <p:tags r:id="rId1"/>
    </p:custDataLst>
    <p:extLst>
      <p:ext uri="{BB962C8B-B14F-4D97-AF65-F5344CB8AC3E}">
        <p14:creationId xmlns:p14="http://schemas.microsoft.com/office/powerpoint/2010/main" val="218835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pic>
        <p:nvPicPr>
          <p:cNvPr id="99" name="Divider">
            <a:extLst>
              <a:ext uri="{FF2B5EF4-FFF2-40B4-BE49-F238E27FC236}">
                <a16:creationId xmlns:a16="http://schemas.microsoft.com/office/drawing/2014/main" id="{F3CAEA78-64D9-4CA8-84AB-317B5F555D3C}"/>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5759" y="1028377"/>
            <a:ext cx="11484864" cy="45720"/>
          </a:xfrm>
          <a:prstGeom prst="rect">
            <a:avLst/>
          </a:prstGeom>
        </p:spPr>
      </p:pic>
      <p:sp>
        <p:nvSpPr>
          <p:cNvPr id="97" name="Slide Number">
            <a:extLst>
              <a:ext uri="{FF2B5EF4-FFF2-40B4-BE49-F238E27FC236}">
                <a16:creationId xmlns:a16="http://schemas.microsoft.com/office/drawing/2014/main" id="{02D04820-1551-4DB8-9246-39CB85899696}"/>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3" name="Title">
            <a:extLst>
              <a:ext uri="{FF2B5EF4-FFF2-40B4-BE49-F238E27FC236}">
                <a16:creationId xmlns:a16="http://schemas.microsoft.com/office/drawing/2014/main" id="{5F8A0ED5-8D88-437F-965F-590C0BD195F1}"/>
              </a:ext>
            </a:extLst>
          </p:cNvPr>
          <p:cNvSpPr>
            <a:spLocks noGrp="1"/>
          </p:cNvSpPr>
          <p:nvPr>
            <p:ph type="title" idx="1" hasCustomPrompt="1"/>
          </p:nvPr>
        </p:nvSpPr>
        <p:spPr>
          <a:xfrm>
            <a:off x="365760" y="301752"/>
            <a:ext cx="11466576" cy="731520"/>
          </a:xfrm>
        </p:spPr>
        <p:txBody>
          <a:bodyPr lIns="91440" tIns="45720" rIns="91440" bIns="45720"/>
          <a:lstStyle>
            <a:lvl1pPr>
              <a:lnSpc>
                <a:spcPct val="100000"/>
              </a:lnSpc>
              <a:defRPr>
                <a:solidFill>
                  <a:srgbClr val="232F3E"/>
                </a:solidFill>
                <a:latin typeface="Amazon Ember Display Heavy"/>
              </a:defRPr>
            </a:lvl1pPr>
          </a:lstStyle>
          <a:p>
            <a:r>
              <a:rPr lang="en-US" dirty="0"/>
              <a:t>Title and text column</a:t>
            </a:r>
          </a:p>
        </p:txBody>
      </p:sp>
      <p:sp>
        <p:nvSpPr>
          <p:cNvPr id="2" name="Content">
            <a:extLst>
              <a:ext uri="{FF2B5EF4-FFF2-40B4-BE49-F238E27FC236}">
                <a16:creationId xmlns:a16="http://schemas.microsoft.com/office/drawing/2014/main" id="{C4E502B2-1435-4BCB-BD77-B9E6CB7B3BF5}"/>
              </a:ext>
            </a:extLst>
          </p:cNvPr>
          <p:cNvSpPr>
            <a:spLocks noGrp="1"/>
          </p:cNvSpPr>
          <p:nvPr>
            <p:ph idx="2" hasCustomPrompt="1"/>
          </p:nvPr>
        </p:nvSpPr>
        <p:spPr>
          <a:xfrm>
            <a:off x="365760" y="1165536"/>
            <a:ext cx="11466576" cy="5262696"/>
          </a:xfrm>
        </p:spPr>
        <p:txBody>
          <a:bodyPr>
            <a:noAutofit/>
          </a:bodyPr>
          <a:lstStyle>
            <a:lvl1pPr>
              <a:lnSpc>
                <a:spcPct val="100000"/>
              </a:lnSpc>
              <a:spcBef>
                <a:spcPts val="1000"/>
              </a:spcBef>
              <a:spcAft>
                <a:spcPts val="600"/>
              </a:spcAft>
              <a:buClr>
                <a:schemeClr val="tx2"/>
              </a:buClr>
              <a:defRPr>
                <a:solidFill>
                  <a:srgbClr val="232F3E"/>
                </a:solidFill>
              </a:defRPr>
            </a:lvl1pPr>
            <a:lvl2pPr marL="457200" indent="-223838">
              <a:lnSpc>
                <a:spcPct val="100000"/>
              </a:lnSpc>
              <a:spcBef>
                <a:spcPts val="500"/>
              </a:spcBef>
              <a:spcAft>
                <a:spcPts val="600"/>
              </a:spcAft>
              <a:buClr>
                <a:schemeClr val="tx2"/>
              </a:buClr>
              <a:tabLst/>
              <a:defRPr>
                <a:solidFill>
                  <a:srgbClr val="232F3E"/>
                </a:solidFill>
              </a:defRPr>
            </a:lvl2pPr>
            <a:lvl3pPr marL="685800" indent="-228600">
              <a:lnSpc>
                <a:spcPct val="100000"/>
              </a:lnSpc>
              <a:spcBef>
                <a:spcPts val="500"/>
              </a:spcBef>
              <a:spcAft>
                <a:spcPts val="600"/>
              </a:spcAft>
              <a:buClr>
                <a:schemeClr val="tx2"/>
              </a:buClr>
              <a:tabLst/>
              <a:defRPr sz="2000">
                <a:solidFill>
                  <a:srgbClr val="232F3E"/>
                </a:solidFill>
              </a:defRPr>
            </a:lvl3pPr>
            <a:lvl4pPr marL="914400" indent="-228600">
              <a:lnSpc>
                <a:spcPct val="100000"/>
              </a:lnSpc>
              <a:spcBef>
                <a:spcPts val="500"/>
              </a:spcBef>
              <a:spcAft>
                <a:spcPts val="600"/>
              </a:spcAft>
              <a:buClr>
                <a:schemeClr val="tx2"/>
              </a:buClr>
              <a:tabLst/>
              <a:defRPr>
                <a:solidFill>
                  <a:srgbClr val="232F3E"/>
                </a:solidFill>
              </a:defRPr>
            </a:lvl4pPr>
            <a:lvl5pPr marL="1147763" indent="-233363">
              <a:lnSpc>
                <a:spcPct val="100000"/>
              </a:lnSpc>
              <a:spcBef>
                <a:spcPts val="500"/>
              </a:spcBef>
              <a:spcAft>
                <a:spcPts val="600"/>
              </a:spcAft>
              <a:buClr>
                <a:schemeClr val="tx2"/>
              </a:buClr>
              <a:buFont typeface="Arial" panose="020B0604020202020204" pitchFamily="34" charset="0"/>
              <a:buChar char="•"/>
              <a:tabLst/>
              <a:defRPr sz="1800">
                <a:solidFill>
                  <a:srgbClr val="232F3E"/>
                </a:solidFill>
              </a:defRPr>
            </a:lvl5pPr>
          </a:lstStyle>
          <a:p>
            <a:pPr lvl="0"/>
            <a:r>
              <a:rPr lang="en-US" dirty="0"/>
              <a:t>Add content text</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Tree>
    <p:custDataLst>
      <p:tags r:id="rId1"/>
    </p:custDataLst>
    <p:extLst>
      <p:ext uri="{BB962C8B-B14F-4D97-AF65-F5344CB8AC3E}">
        <p14:creationId xmlns:p14="http://schemas.microsoft.com/office/powerpoint/2010/main" val="276340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de">
    <p:bg>
      <p:bgPr>
        <a:solidFill>
          <a:schemeClr val="bg1"/>
        </a:solidFill>
        <a:effectLst/>
      </p:bgPr>
    </p:bg>
    <p:spTree>
      <p:nvGrpSpPr>
        <p:cNvPr id="1" name=""/>
        <p:cNvGrpSpPr/>
        <p:nvPr/>
      </p:nvGrpSpPr>
      <p:grpSpPr>
        <a:xfrm>
          <a:off x="0" y="0"/>
          <a:ext cx="0" cy="0"/>
          <a:chOff x="0" y="0"/>
          <a:chExt cx="0" cy="0"/>
        </a:xfrm>
      </p:grpSpPr>
      <p:pic>
        <p:nvPicPr>
          <p:cNvPr id="99" name="Divider">
            <a:extLst>
              <a:ext uri="{FF2B5EF4-FFF2-40B4-BE49-F238E27FC236}">
                <a16:creationId xmlns:a16="http://schemas.microsoft.com/office/drawing/2014/main" id="{1AA7B286-8B48-4C92-B2A9-AADCF2EEA2A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5759" y="1028377"/>
            <a:ext cx="11484864" cy="45720"/>
          </a:xfrm>
          <a:prstGeom prst="rect">
            <a:avLst/>
          </a:prstGeom>
        </p:spPr>
      </p:pic>
      <p:sp>
        <p:nvSpPr>
          <p:cNvPr id="97" name="Slide Number">
            <a:extLst>
              <a:ext uri="{FF2B5EF4-FFF2-40B4-BE49-F238E27FC236}">
                <a16:creationId xmlns:a16="http://schemas.microsoft.com/office/drawing/2014/main" id="{1D7818F9-B3C0-42E7-B6E1-5347230963DC}"/>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3" name="Title">
            <a:extLst>
              <a:ext uri="{FF2B5EF4-FFF2-40B4-BE49-F238E27FC236}">
                <a16:creationId xmlns:a16="http://schemas.microsoft.com/office/drawing/2014/main" id="{5F8A0ED5-8D88-437F-965F-590C0BD195F1}"/>
              </a:ext>
            </a:extLst>
          </p:cNvPr>
          <p:cNvSpPr>
            <a:spLocks noGrp="1"/>
          </p:cNvSpPr>
          <p:nvPr>
            <p:ph type="title" idx="1" hasCustomPrompt="1"/>
          </p:nvPr>
        </p:nvSpPr>
        <p:spPr>
          <a:xfrm>
            <a:off x="365760" y="301752"/>
            <a:ext cx="11466576" cy="731520"/>
          </a:xfrm>
        </p:spPr>
        <p:txBody>
          <a:bodyPr lIns="91440" tIns="45720" rIns="91440" bIns="45720"/>
          <a:lstStyle>
            <a:lvl1pPr>
              <a:lnSpc>
                <a:spcPct val="100000"/>
              </a:lnSpc>
              <a:defRPr>
                <a:solidFill>
                  <a:srgbClr val="232F3E"/>
                </a:solidFill>
                <a:latin typeface="Amazon Ember Display Heavy"/>
              </a:defRPr>
            </a:lvl1pPr>
          </a:lstStyle>
          <a:p>
            <a:r>
              <a:rPr lang="en-US" dirty="0"/>
              <a:t>Title and code</a:t>
            </a:r>
          </a:p>
        </p:txBody>
      </p:sp>
      <p:sp>
        <p:nvSpPr>
          <p:cNvPr id="2" name="Code">
            <a:extLst>
              <a:ext uri="{FF2B5EF4-FFF2-40B4-BE49-F238E27FC236}">
                <a16:creationId xmlns:a16="http://schemas.microsoft.com/office/drawing/2014/main" id="{D77EFECE-400E-4BAA-A766-7DD8A1117BBC}"/>
              </a:ext>
            </a:extLst>
          </p:cNvPr>
          <p:cNvSpPr>
            <a:spLocks noGrp="1"/>
          </p:cNvSpPr>
          <p:nvPr>
            <p:ph type="body" idx="2" hasCustomPrompt="1"/>
          </p:nvPr>
        </p:nvSpPr>
        <p:spPr>
          <a:xfrm>
            <a:off x="365760" y="1183340"/>
            <a:ext cx="11466576" cy="5244891"/>
          </a:xfrm>
        </p:spPr>
        <p:txBody>
          <a:bodyPr>
            <a:noAutofit/>
          </a:bodyPr>
          <a:lstStyle>
            <a:lvl1pPr marL="0" indent="0">
              <a:spcBef>
                <a:spcPts val="0"/>
              </a:spcBef>
              <a:buNone/>
              <a:defRPr sz="1600">
                <a:solidFill>
                  <a:srgbClr val="232F3E"/>
                </a:solidFill>
                <a:latin typeface="Lucida Console" panose="020B0609040504020204" pitchFamily="49" charset="0"/>
              </a:defRPr>
            </a:lvl1pPr>
          </a:lstStyle>
          <a:p>
            <a:pPr lvl="0"/>
            <a:r>
              <a:rPr lang="en-US" dirty="0"/>
              <a:t># Import libraries</a:t>
            </a:r>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r>
              <a:rPr lang="en-US" dirty="0"/>
              <a:t>from </a:t>
            </a:r>
            <a:r>
              <a:rPr lang="en-US" dirty="0" err="1"/>
              <a:t>autogluon.tabular</a:t>
            </a:r>
            <a:r>
              <a:rPr lang="en-US" dirty="0"/>
              <a:t> import </a:t>
            </a:r>
            <a:r>
              <a:rPr lang="en-US" dirty="0" err="1"/>
              <a:t>TabularPredictor</a:t>
            </a:r>
            <a:endParaRPr lang="en-US" dirty="0"/>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endParaRPr lang="en-US" dirty="0"/>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r>
              <a:rPr lang="en-US" dirty="0"/>
              <a:t># Create the model</a:t>
            </a:r>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r>
              <a:rPr lang="en-US" dirty="0"/>
              <a:t>predictor = </a:t>
            </a:r>
            <a:r>
              <a:rPr lang="en-US" dirty="0" err="1"/>
              <a:t>TabularPredictor</a:t>
            </a:r>
            <a:r>
              <a:rPr lang="en-US" dirty="0"/>
              <a:t>(label="Price").fit("</a:t>
            </a:r>
            <a:r>
              <a:rPr lang="en-US" dirty="0" err="1"/>
              <a:t>train.csv</a:t>
            </a:r>
            <a:r>
              <a:rPr lang="en-US" dirty="0"/>
              <a:t>")</a:t>
            </a:r>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endParaRPr lang="en-US" dirty="0"/>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r>
              <a:rPr lang="en-US" dirty="0"/>
              <a:t># Get predictions</a:t>
            </a:r>
          </a:p>
          <a:p>
            <a:pPr marL="0" marR="0" lvl="0" indent="0" algn="l" defTabSz="914400" rtl="0" eaLnBrk="1" fontAlgn="auto" latinLnBrk="0" hangingPunct="1">
              <a:lnSpc>
                <a:spcPct val="90000"/>
              </a:lnSpc>
              <a:spcBef>
                <a:spcPts val="0"/>
              </a:spcBef>
              <a:spcAft>
                <a:spcPts val="0"/>
              </a:spcAft>
              <a:buClrTx/>
              <a:buSzTx/>
              <a:buFont typeface="Amazon Ember Display"/>
              <a:buNone/>
              <a:tabLst/>
              <a:defRPr/>
            </a:pPr>
            <a:r>
              <a:rPr lang="en-US" dirty="0"/>
              <a:t>predictions = </a:t>
            </a:r>
            <a:r>
              <a:rPr lang="en-US" dirty="0" err="1"/>
              <a:t>predictor.predict</a:t>
            </a:r>
            <a:r>
              <a:rPr lang="en-US" dirty="0"/>
              <a:t>("</a:t>
            </a:r>
            <a:r>
              <a:rPr lang="en-US" dirty="0" err="1"/>
              <a:t>test.csv</a:t>
            </a:r>
            <a:r>
              <a:rPr lang="en-US" dirty="0"/>
              <a:t>")</a:t>
            </a:r>
          </a:p>
        </p:txBody>
      </p:sp>
    </p:spTree>
    <p:custDataLst>
      <p:tags r:id="rId1"/>
    </p:custDataLst>
    <p:extLst>
      <p:ext uri="{BB962C8B-B14F-4D97-AF65-F5344CB8AC3E}">
        <p14:creationId xmlns:p14="http://schemas.microsoft.com/office/powerpoint/2010/main" val="442422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Title, Text, and Small Picture">
    <p:bg>
      <p:bgPr>
        <a:solidFill>
          <a:schemeClr val="bg1"/>
        </a:solidFill>
        <a:effectLst/>
      </p:bgPr>
    </p:bg>
    <p:spTree>
      <p:nvGrpSpPr>
        <p:cNvPr id="1" name=""/>
        <p:cNvGrpSpPr/>
        <p:nvPr/>
      </p:nvGrpSpPr>
      <p:grpSpPr>
        <a:xfrm>
          <a:off x="0" y="0"/>
          <a:ext cx="0" cy="0"/>
          <a:chOff x="0" y="0"/>
          <a:chExt cx="0" cy="0"/>
        </a:xfrm>
      </p:grpSpPr>
      <p:pic>
        <p:nvPicPr>
          <p:cNvPr id="99" name="Divider">
            <a:extLst>
              <a:ext uri="{FF2B5EF4-FFF2-40B4-BE49-F238E27FC236}">
                <a16:creationId xmlns:a16="http://schemas.microsoft.com/office/drawing/2014/main" id="{ECDF26F2-E972-40FE-806F-12B056EA9DCC}"/>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5759" y="1028377"/>
            <a:ext cx="11484864" cy="45720"/>
          </a:xfrm>
          <a:prstGeom prst="rect">
            <a:avLst/>
          </a:prstGeom>
        </p:spPr>
      </p:pic>
      <p:sp>
        <p:nvSpPr>
          <p:cNvPr id="97" name="Slide Number">
            <a:extLst>
              <a:ext uri="{FF2B5EF4-FFF2-40B4-BE49-F238E27FC236}">
                <a16:creationId xmlns:a16="http://schemas.microsoft.com/office/drawing/2014/main" id="{F8BD5B93-38A6-4C4A-A3EB-A591F4EDD6E5}"/>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4037B1B0-0345-4E15-985A-6BECCDBE474F}" type="slidenum">
              <a:rPr lang="en-US" smtClean="0"/>
              <a:pPr/>
              <a:t>‹#›</a:t>
            </a:fld>
            <a:endParaRPr lang="en-US" dirty="0"/>
          </a:p>
        </p:txBody>
      </p:sp>
      <p:sp>
        <p:nvSpPr>
          <p:cNvPr id="3" name="Title">
            <a:extLst>
              <a:ext uri="{FF2B5EF4-FFF2-40B4-BE49-F238E27FC236}">
                <a16:creationId xmlns:a16="http://schemas.microsoft.com/office/drawing/2014/main" id="{75DBD6AA-5E11-44A8-900B-2519518B0622}"/>
              </a:ext>
            </a:extLst>
          </p:cNvPr>
          <p:cNvSpPr>
            <a:spLocks noGrp="1"/>
          </p:cNvSpPr>
          <p:nvPr>
            <p:ph type="title" idx="1" hasCustomPrompt="1"/>
          </p:nvPr>
        </p:nvSpPr>
        <p:spPr>
          <a:xfrm>
            <a:off x="365760" y="301752"/>
            <a:ext cx="11466576" cy="731318"/>
          </a:xfrm>
        </p:spPr>
        <p:txBody>
          <a:bodyPr/>
          <a:lstStyle>
            <a:lvl1pPr>
              <a:defRPr>
                <a:solidFill>
                  <a:srgbClr val="232F3E"/>
                </a:solidFill>
                <a:latin typeface="Amazon Ember Display Heavy"/>
              </a:defRPr>
            </a:lvl1pPr>
          </a:lstStyle>
          <a:p>
            <a:r>
              <a:rPr lang="en-US" dirty="0"/>
              <a:t>Title, 2/3 Column, and picture</a:t>
            </a:r>
          </a:p>
        </p:txBody>
      </p:sp>
      <p:sp>
        <p:nvSpPr>
          <p:cNvPr id="2" name="Content">
            <a:extLst>
              <a:ext uri="{FF2B5EF4-FFF2-40B4-BE49-F238E27FC236}">
                <a16:creationId xmlns:a16="http://schemas.microsoft.com/office/drawing/2014/main" id="{5ACBD598-6775-4223-B2AB-B169A112E3FF}"/>
              </a:ext>
            </a:extLst>
          </p:cNvPr>
          <p:cNvSpPr>
            <a:spLocks noGrp="1"/>
          </p:cNvSpPr>
          <p:nvPr>
            <p:ph idx="2" hasCustomPrompt="1"/>
          </p:nvPr>
        </p:nvSpPr>
        <p:spPr>
          <a:xfrm>
            <a:off x="365760" y="1097280"/>
            <a:ext cx="7644384" cy="5330952"/>
          </a:xfrm>
        </p:spPr>
        <p:txBody>
          <a:bodyPr>
            <a:noAutofit/>
          </a:bodyPr>
          <a:lstStyle>
            <a:lvl1pPr>
              <a:lnSpc>
                <a:spcPct val="100000"/>
              </a:lnSpc>
              <a:spcBef>
                <a:spcPts val="1000"/>
              </a:spcBef>
              <a:spcAft>
                <a:spcPts val="600"/>
              </a:spcAft>
              <a:buClr>
                <a:schemeClr val="tx2"/>
              </a:buClr>
              <a:defRPr>
                <a:solidFill>
                  <a:srgbClr val="232F3E"/>
                </a:solidFill>
              </a:defRPr>
            </a:lvl1pPr>
            <a:lvl2pPr marL="461963" indent="-228600">
              <a:lnSpc>
                <a:spcPct val="100000"/>
              </a:lnSpc>
              <a:spcBef>
                <a:spcPts val="500"/>
              </a:spcBef>
              <a:spcAft>
                <a:spcPts val="600"/>
              </a:spcAft>
              <a:buClr>
                <a:schemeClr val="tx2"/>
              </a:buClr>
              <a:defRPr>
                <a:solidFill>
                  <a:srgbClr val="232F3E"/>
                </a:solidFill>
              </a:defRPr>
            </a:lvl2pPr>
            <a:lvl3pPr marL="682625" indent="-228600">
              <a:lnSpc>
                <a:spcPct val="100000"/>
              </a:lnSpc>
              <a:spcBef>
                <a:spcPts val="500"/>
              </a:spcBef>
              <a:spcAft>
                <a:spcPts val="600"/>
              </a:spcAft>
              <a:buClr>
                <a:schemeClr val="tx2"/>
              </a:buClr>
              <a:defRPr sz="2200">
                <a:solidFill>
                  <a:srgbClr val="232F3E"/>
                </a:solidFill>
              </a:defRPr>
            </a:lvl3pPr>
            <a:lvl4pPr marL="914400" indent="-228600">
              <a:lnSpc>
                <a:spcPct val="100000"/>
              </a:lnSpc>
              <a:spcBef>
                <a:spcPts val="500"/>
              </a:spcBef>
              <a:spcAft>
                <a:spcPts val="600"/>
              </a:spcAft>
              <a:buClr>
                <a:schemeClr val="tx2"/>
              </a:buClr>
              <a:defRPr sz="2000">
                <a:solidFill>
                  <a:srgbClr val="232F3E"/>
                </a:solidFill>
              </a:defRPr>
            </a:lvl4pPr>
            <a:lvl5pPr marL="1146175" indent="-228600">
              <a:lnSpc>
                <a:spcPct val="100000"/>
              </a:lnSpc>
              <a:spcBef>
                <a:spcPts val="500"/>
              </a:spcBef>
              <a:spcAft>
                <a:spcPts val="600"/>
              </a:spcAft>
              <a:buClr>
                <a:schemeClr val="tx2"/>
              </a:buClr>
              <a:defRPr sz="1800">
                <a:solidFill>
                  <a:srgbClr val="232F3E"/>
                </a:solidFill>
              </a:defRPr>
            </a:lvl5pPr>
          </a:lstStyle>
          <a:p>
            <a:pPr lvl="0"/>
            <a:r>
              <a:rPr lang="en-US" dirty="0"/>
              <a:t>Add content text</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22" name="Picture">
            <a:extLst>
              <a:ext uri="{FF2B5EF4-FFF2-40B4-BE49-F238E27FC236}">
                <a16:creationId xmlns:a16="http://schemas.microsoft.com/office/drawing/2014/main" id="{A644AF2C-FFDC-4661-BF6B-D208E5E816FA}"/>
              </a:ext>
              <a:ext uri="{C183D7F6-B498-43B3-948B-1728B52AA6E4}">
                <adec:decorative xmlns:adec="http://schemas.microsoft.com/office/drawing/2017/decorative" val="1"/>
              </a:ext>
            </a:extLst>
          </p:cNvPr>
          <p:cNvSpPr>
            <a:spLocks noGrp="1"/>
          </p:cNvSpPr>
          <p:nvPr>
            <p:ph type="pic" idx="22" hasCustomPrompt="1"/>
          </p:nvPr>
        </p:nvSpPr>
        <p:spPr>
          <a:xfrm>
            <a:off x="8498586" y="2276856"/>
            <a:ext cx="2971800" cy="2971800"/>
          </a:xfrm>
        </p:spPr>
        <p:txBody>
          <a:bodyPr anchor="t">
            <a:noAutofit/>
          </a:bodyPr>
          <a:lstStyle>
            <a:lvl1pPr marL="0" indent="0" algn="ctr">
              <a:buNone/>
              <a:defRPr sz="2000">
                <a:solidFill>
                  <a:srgbClr val="232F3E"/>
                </a:solidFill>
              </a:defRPr>
            </a:lvl1pPr>
          </a:lstStyle>
          <a:p>
            <a:r>
              <a:rPr lang="en-US" dirty="0"/>
              <a:t>Click icon to add image</a:t>
            </a:r>
          </a:p>
        </p:txBody>
      </p:sp>
    </p:spTree>
    <p:custDataLst>
      <p:tags r:id="rId1"/>
    </p:custDataLst>
    <p:extLst>
      <p:ext uri="{BB962C8B-B14F-4D97-AF65-F5344CB8AC3E}">
        <p14:creationId xmlns:p14="http://schemas.microsoft.com/office/powerpoint/2010/main" val="216751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and 2 Content Columns">
    <p:bg>
      <p:bgPr>
        <a:solidFill>
          <a:schemeClr val="bg1"/>
        </a:solidFill>
        <a:effectLst/>
      </p:bgPr>
    </p:bg>
    <p:spTree>
      <p:nvGrpSpPr>
        <p:cNvPr id="1" name=""/>
        <p:cNvGrpSpPr/>
        <p:nvPr/>
      </p:nvGrpSpPr>
      <p:grpSpPr>
        <a:xfrm>
          <a:off x="0" y="0"/>
          <a:ext cx="0" cy="0"/>
          <a:chOff x="0" y="0"/>
          <a:chExt cx="0" cy="0"/>
        </a:xfrm>
      </p:grpSpPr>
      <p:pic>
        <p:nvPicPr>
          <p:cNvPr id="99" name="Divider">
            <a:extLst>
              <a:ext uri="{FF2B5EF4-FFF2-40B4-BE49-F238E27FC236}">
                <a16:creationId xmlns:a16="http://schemas.microsoft.com/office/drawing/2014/main" id="{DDE84D45-638C-4BCD-B539-05F38F37CF3D}"/>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5759" y="1028377"/>
            <a:ext cx="11484864" cy="45720"/>
          </a:xfrm>
          <a:prstGeom prst="rect">
            <a:avLst/>
          </a:prstGeom>
        </p:spPr>
      </p:pic>
      <p:sp>
        <p:nvSpPr>
          <p:cNvPr id="97" name="Slide Number">
            <a:extLst>
              <a:ext uri="{FF2B5EF4-FFF2-40B4-BE49-F238E27FC236}">
                <a16:creationId xmlns:a16="http://schemas.microsoft.com/office/drawing/2014/main" id="{79271B92-68F7-439C-8199-7E16014A6742}"/>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4037B1B0-0345-4E15-985A-6BECCDBE474F}" type="slidenum">
              <a:rPr lang="en-US" smtClean="0"/>
              <a:pPr/>
              <a:t>‹#›</a:t>
            </a:fld>
            <a:endParaRPr lang="en-US" dirty="0"/>
          </a:p>
        </p:txBody>
      </p:sp>
      <p:sp>
        <p:nvSpPr>
          <p:cNvPr id="4" name="Title">
            <a:extLst>
              <a:ext uri="{FF2B5EF4-FFF2-40B4-BE49-F238E27FC236}">
                <a16:creationId xmlns:a16="http://schemas.microsoft.com/office/drawing/2014/main" id="{5F8A0ED5-8D88-437F-965F-590C0BD195F1}"/>
              </a:ext>
            </a:extLst>
          </p:cNvPr>
          <p:cNvSpPr>
            <a:spLocks noGrp="1"/>
          </p:cNvSpPr>
          <p:nvPr>
            <p:ph type="title" idx="1" hasCustomPrompt="1"/>
          </p:nvPr>
        </p:nvSpPr>
        <p:spPr>
          <a:xfrm>
            <a:off x="365760" y="301752"/>
            <a:ext cx="11466576" cy="731318"/>
          </a:xfrm>
        </p:spPr>
        <p:txBody>
          <a:bodyPr/>
          <a:lstStyle>
            <a:lvl1pPr>
              <a:defRPr>
                <a:solidFill>
                  <a:srgbClr val="232F3E"/>
                </a:solidFill>
              </a:defRPr>
            </a:lvl1pPr>
          </a:lstStyle>
          <a:p>
            <a:r>
              <a:rPr lang="en-US" dirty="0">
                <a:latin typeface="Amazon Ember Display Heavy" panose="04020705040A02060702" pitchFamily="82" charset="0"/>
              </a:rPr>
              <a:t>Title and 2 content columns</a:t>
            </a:r>
          </a:p>
        </p:txBody>
      </p:sp>
      <p:sp>
        <p:nvSpPr>
          <p:cNvPr id="2" name="Content Left">
            <a:extLst>
              <a:ext uri="{FF2B5EF4-FFF2-40B4-BE49-F238E27FC236}">
                <a16:creationId xmlns:a16="http://schemas.microsoft.com/office/drawing/2014/main" id="{8A73B5A2-5001-4FA4-B113-0F6124F1F6A0}"/>
              </a:ext>
            </a:extLst>
          </p:cNvPr>
          <p:cNvSpPr>
            <a:spLocks noGrp="1"/>
          </p:cNvSpPr>
          <p:nvPr>
            <p:ph idx="2" hasCustomPrompt="1"/>
          </p:nvPr>
        </p:nvSpPr>
        <p:spPr>
          <a:xfrm>
            <a:off x="365760" y="1097280"/>
            <a:ext cx="5669280" cy="5330952"/>
          </a:xfrm>
        </p:spPr>
        <p:txBody>
          <a:bodyPr>
            <a:noAutofit/>
          </a:bodyPr>
          <a:lstStyle>
            <a:lvl1pPr>
              <a:lnSpc>
                <a:spcPct val="100000"/>
              </a:lnSpc>
              <a:spcAft>
                <a:spcPts val="600"/>
              </a:spcAft>
              <a:defRPr sz="2800">
                <a:solidFill>
                  <a:srgbClr val="232F3E"/>
                </a:solidFill>
              </a:defRPr>
            </a:lvl1pPr>
            <a:lvl2pPr marL="461963" indent="-228600">
              <a:lnSpc>
                <a:spcPct val="100000"/>
              </a:lnSpc>
              <a:spcAft>
                <a:spcPts val="600"/>
              </a:spcAft>
              <a:defRPr sz="2400">
                <a:solidFill>
                  <a:srgbClr val="232F3E"/>
                </a:solidFill>
              </a:defRPr>
            </a:lvl2pPr>
            <a:lvl3pPr marL="684213" indent="-228600">
              <a:lnSpc>
                <a:spcPct val="100000"/>
              </a:lnSpc>
              <a:spcAft>
                <a:spcPts val="600"/>
              </a:spcAft>
              <a:defRPr sz="2000">
                <a:solidFill>
                  <a:srgbClr val="232F3E"/>
                </a:solidFill>
              </a:defRPr>
            </a:lvl3pPr>
            <a:lvl4pPr marL="914400" indent="-228600">
              <a:lnSpc>
                <a:spcPct val="100000"/>
              </a:lnSpc>
              <a:spcAft>
                <a:spcPts val="600"/>
              </a:spcAft>
              <a:defRPr sz="1800">
                <a:solidFill>
                  <a:srgbClr val="232F3E"/>
                </a:solidFill>
              </a:defRPr>
            </a:lvl4pPr>
            <a:lvl5pPr marL="1144588" indent="-228600">
              <a:lnSpc>
                <a:spcPct val="100000"/>
              </a:lnSpc>
              <a:spcAft>
                <a:spcPts val="600"/>
              </a:spcAft>
              <a:defRPr sz="1800">
                <a:solidFill>
                  <a:srgbClr val="232F3E"/>
                </a:solidFill>
              </a:defRPr>
            </a:lvl5pPr>
          </a:lstStyle>
          <a:p>
            <a:pPr lvl="0"/>
            <a:r>
              <a:rPr lang="en-US" dirty="0"/>
              <a:t>Add content text</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3" name="Content Right">
            <a:extLst>
              <a:ext uri="{FF2B5EF4-FFF2-40B4-BE49-F238E27FC236}">
                <a16:creationId xmlns:a16="http://schemas.microsoft.com/office/drawing/2014/main" id="{951E617C-D9F7-4098-883E-6A048DBCF862}"/>
              </a:ext>
            </a:extLst>
          </p:cNvPr>
          <p:cNvSpPr>
            <a:spLocks noGrp="1"/>
          </p:cNvSpPr>
          <p:nvPr>
            <p:ph idx="3" hasCustomPrompt="1"/>
          </p:nvPr>
        </p:nvSpPr>
        <p:spPr>
          <a:xfrm>
            <a:off x="6163056" y="1097280"/>
            <a:ext cx="5669280" cy="5330952"/>
          </a:xfrm>
        </p:spPr>
        <p:txBody>
          <a:bodyPr>
            <a:noAutofit/>
          </a:bodyPr>
          <a:lstStyle>
            <a:lvl1pPr>
              <a:lnSpc>
                <a:spcPct val="100000"/>
              </a:lnSpc>
              <a:spcAft>
                <a:spcPts val="600"/>
              </a:spcAft>
              <a:defRPr sz="2800">
                <a:solidFill>
                  <a:srgbClr val="232F3E"/>
                </a:solidFill>
              </a:defRPr>
            </a:lvl1pPr>
            <a:lvl2pPr marL="461963" indent="-228600">
              <a:lnSpc>
                <a:spcPct val="100000"/>
              </a:lnSpc>
              <a:spcAft>
                <a:spcPts val="600"/>
              </a:spcAft>
              <a:defRPr sz="2400">
                <a:solidFill>
                  <a:srgbClr val="232F3E"/>
                </a:solidFill>
              </a:defRPr>
            </a:lvl2pPr>
            <a:lvl3pPr marL="684213" indent="-228600">
              <a:lnSpc>
                <a:spcPct val="100000"/>
              </a:lnSpc>
              <a:spcAft>
                <a:spcPts val="600"/>
              </a:spcAft>
              <a:defRPr sz="2000">
                <a:solidFill>
                  <a:srgbClr val="232F3E"/>
                </a:solidFill>
              </a:defRPr>
            </a:lvl3pPr>
            <a:lvl4pPr marL="914400" indent="-228600">
              <a:lnSpc>
                <a:spcPct val="100000"/>
              </a:lnSpc>
              <a:spcAft>
                <a:spcPts val="600"/>
              </a:spcAft>
              <a:defRPr sz="1800">
                <a:solidFill>
                  <a:srgbClr val="232F3E"/>
                </a:solidFill>
              </a:defRPr>
            </a:lvl4pPr>
            <a:lvl5pPr marL="1144588" indent="-228600">
              <a:lnSpc>
                <a:spcPct val="100000"/>
              </a:lnSpc>
              <a:spcAft>
                <a:spcPts val="600"/>
              </a:spcAft>
              <a:defRPr sz="1800">
                <a:solidFill>
                  <a:srgbClr val="232F3E"/>
                </a:solidFill>
              </a:defRPr>
            </a:lvl5pPr>
          </a:lstStyle>
          <a:p>
            <a:pPr lvl="0"/>
            <a:r>
              <a:rPr lang="en-US" dirty="0"/>
              <a:t>Add content text</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Tree>
    <p:custDataLst>
      <p:tags r:id="rId1"/>
    </p:custDataLst>
    <p:extLst>
      <p:ext uri="{BB962C8B-B14F-4D97-AF65-F5344CB8AC3E}">
        <p14:creationId xmlns:p14="http://schemas.microsoft.com/office/powerpoint/2010/main" val="219405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pic>
        <p:nvPicPr>
          <p:cNvPr id="99" name="Divider">
            <a:extLst>
              <a:ext uri="{FF2B5EF4-FFF2-40B4-BE49-F238E27FC236}">
                <a16:creationId xmlns:a16="http://schemas.microsoft.com/office/drawing/2014/main" id="{1AA7B286-8B48-4C92-B2A9-AADCF2EEA2A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5759" y="1028377"/>
            <a:ext cx="11484864" cy="45720"/>
          </a:xfrm>
          <a:prstGeom prst="rect">
            <a:avLst/>
          </a:prstGeom>
        </p:spPr>
      </p:pic>
      <p:sp>
        <p:nvSpPr>
          <p:cNvPr id="97" name="Slide Number">
            <a:extLst>
              <a:ext uri="{FF2B5EF4-FFF2-40B4-BE49-F238E27FC236}">
                <a16:creationId xmlns:a16="http://schemas.microsoft.com/office/drawing/2014/main" id="{1D7818F9-B3C0-42E7-B6E1-5347230963DC}"/>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3" name="Title">
            <a:extLst>
              <a:ext uri="{FF2B5EF4-FFF2-40B4-BE49-F238E27FC236}">
                <a16:creationId xmlns:a16="http://schemas.microsoft.com/office/drawing/2014/main" id="{5F8A0ED5-8D88-437F-965F-590C0BD195F1}"/>
              </a:ext>
            </a:extLst>
          </p:cNvPr>
          <p:cNvSpPr>
            <a:spLocks noGrp="1"/>
          </p:cNvSpPr>
          <p:nvPr>
            <p:ph type="title" idx="1" hasCustomPrompt="1"/>
          </p:nvPr>
        </p:nvSpPr>
        <p:spPr>
          <a:xfrm>
            <a:off x="365760" y="301752"/>
            <a:ext cx="11466576" cy="731520"/>
          </a:xfrm>
        </p:spPr>
        <p:txBody>
          <a:bodyPr lIns="91440" tIns="45720" rIns="91440" bIns="45720"/>
          <a:lstStyle>
            <a:lvl1pPr>
              <a:lnSpc>
                <a:spcPct val="100000"/>
              </a:lnSpc>
              <a:defRPr>
                <a:solidFill>
                  <a:srgbClr val="232F3E"/>
                </a:solidFill>
                <a:latin typeface="Amazon Ember Display Heavy"/>
              </a:defRPr>
            </a:lvl1pPr>
          </a:lstStyle>
          <a:p>
            <a:r>
              <a:rPr lang="en-US" dirty="0"/>
              <a:t>Title only</a:t>
            </a:r>
          </a:p>
        </p:txBody>
      </p:sp>
    </p:spTree>
    <p:custDataLst>
      <p:tags r:id="rId1"/>
    </p:custDataLst>
    <p:extLst>
      <p:ext uri="{BB962C8B-B14F-4D97-AF65-F5344CB8AC3E}">
        <p14:creationId xmlns:p14="http://schemas.microsoft.com/office/powerpoint/2010/main" val="35816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ptional">
    <p:bg>
      <p:bgPr>
        <a:solidFill>
          <a:schemeClr val="bg1"/>
        </a:solidFill>
        <a:effectLst/>
      </p:bgPr>
    </p:bg>
    <p:spTree>
      <p:nvGrpSpPr>
        <p:cNvPr id="1" name=""/>
        <p:cNvGrpSpPr/>
        <p:nvPr/>
      </p:nvGrpSpPr>
      <p:grpSpPr>
        <a:xfrm>
          <a:off x="0" y="0"/>
          <a:ext cx="0" cy="0"/>
          <a:chOff x="0" y="0"/>
          <a:chExt cx="0" cy="0"/>
        </a:xfrm>
      </p:grpSpPr>
      <p:sp>
        <p:nvSpPr>
          <p:cNvPr id="97" name="Slide Number">
            <a:extLst>
              <a:ext uri="{FF2B5EF4-FFF2-40B4-BE49-F238E27FC236}">
                <a16:creationId xmlns:a16="http://schemas.microsoft.com/office/drawing/2014/main" id="{1D7818F9-B3C0-42E7-B6E1-5347230963DC}"/>
              </a:ext>
            </a:extLst>
          </p:cNvPr>
          <p:cNvSpPr>
            <a:spLocks noGrp="1"/>
          </p:cNvSpPr>
          <p:nvPr>
            <p:ph type="sldNum" idx="97"/>
          </p:nvPr>
        </p:nvSpPr>
        <p:spPr>
          <a:xfrm>
            <a:off x="11347704" y="6446520"/>
            <a:ext cx="484632" cy="228600"/>
          </a:xfrm>
        </p:spPr>
        <p:txBody>
          <a:bodyPr/>
          <a:lstStyle>
            <a:lvl1pPr>
              <a:defRPr>
                <a:solidFill>
                  <a:srgbClr val="232F3E"/>
                </a:solidFill>
              </a:defRPr>
            </a:lvl1pPr>
          </a:lstStyle>
          <a:p>
            <a:fld id="{86A8BF56-6CB3-514C-9A64-F39D95C9E25B}" type="slidenum">
              <a:rPr lang="en-US" smtClean="0"/>
              <a:t>‹#›</a:t>
            </a:fld>
            <a:endParaRPr lang="en-US" dirty="0"/>
          </a:p>
        </p:txBody>
      </p:sp>
      <p:sp>
        <p:nvSpPr>
          <p:cNvPr id="3" name="Title">
            <a:extLst>
              <a:ext uri="{FF2B5EF4-FFF2-40B4-BE49-F238E27FC236}">
                <a16:creationId xmlns:a16="http://schemas.microsoft.com/office/drawing/2014/main" id="{5F8A0ED5-8D88-437F-965F-590C0BD195F1}"/>
              </a:ext>
            </a:extLst>
          </p:cNvPr>
          <p:cNvSpPr>
            <a:spLocks noGrp="1"/>
          </p:cNvSpPr>
          <p:nvPr>
            <p:ph type="title" idx="1" hasCustomPrompt="1"/>
          </p:nvPr>
        </p:nvSpPr>
        <p:spPr>
          <a:xfrm>
            <a:off x="365760" y="301752"/>
            <a:ext cx="11466576" cy="731520"/>
          </a:xfrm>
        </p:spPr>
        <p:txBody>
          <a:bodyPr lIns="91440" tIns="45720" rIns="91440" bIns="45720"/>
          <a:lstStyle>
            <a:lvl1pPr>
              <a:lnSpc>
                <a:spcPct val="100000"/>
              </a:lnSpc>
              <a:defRPr>
                <a:solidFill>
                  <a:srgbClr val="232F3E"/>
                </a:solidFill>
                <a:latin typeface="Amazon Ember Display Heavy"/>
              </a:defRPr>
            </a:lvl1pPr>
          </a:lstStyle>
          <a:p>
            <a:r>
              <a:rPr lang="en-US" dirty="0"/>
              <a:t>Title optional</a:t>
            </a:r>
          </a:p>
        </p:txBody>
      </p:sp>
    </p:spTree>
    <p:custDataLst>
      <p:tags r:id="rId1"/>
    </p:custDataLst>
    <p:extLst>
      <p:ext uri="{BB962C8B-B14F-4D97-AF65-F5344CB8AC3E}">
        <p14:creationId xmlns:p14="http://schemas.microsoft.com/office/powerpoint/2010/main" val="354876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5BD4D1B-B3EB-4C0C-8CE3-A35C1F88F6BC}"/>
              </a:ext>
            </a:extLst>
          </p:cNvPr>
          <p:cNvSpPr>
            <a:spLocks noGrp="1"/>
          </p:cNvSpPr>
          <p:nvPr>
            <p:ph type="title" idx="1"/>
          </p:nvPr>
        </p:nvSpPr>
        <p:spPr>
          <a:xfrm>
            <a:off x="365760" y="301752"/>
            <a:ext cx="11567160" cy="731520"/>
          </a:xfrm>
          <a:prstGeom prst="rect">
            <a:avLst/>
          </a:prstGeom>
        </p:spPr>
        <p:txBody>
          <a:bodyPr vert="horz" lIns="91440" tIns="45720" rIns="91440" bIns="45720" rtlCol="0" anchor="ctr">
            <a:normAutofit/>
          </a:bodyPr>
          <a:lstStyle/>
          <a:p>
            <a:r>
              <a:rPr lang="en-US">
                <a:latin typeface="Amazon Ember Display Heavy" panose="04020705040A02060702" pitchFamily="82" charset="0"/>
              </a:rPr>
              <a:t>Click to edit Master title style</a:t>
            </a:r>
            <a:endParaRPr lang="en-US" dirty="0"/>
          </a:p>
        </p:txBody>
      </p:sp>
      <p:sp>
        <p:nvSpPr>
          <p:cNvPr id="2" name="Content">
            <a:extLst>
              <a:ext uri="{FF2B5EF4-FFF2-40B4-BE49-F238E27FC236}">
                <a16:creationId xmlns:a16="http://schemas.microsoft.com/office/drawing/2014/main" id="{3AF961A5-759C-41EF-B858-64D5160112BA}"/>
              </a:ext>
            </a:extLst>
          </p:cNvPr>
          <p:cNvSpPr>
            <a:spLocks noGrp="1"/>
          </p:cNvSpPr>
          <p:nvPr>
            <p:ph type="body" idx="2"/>
          </p:nvPr>
        </p:nvSpPr>
        <p:spPr>
          <a:xfrm>
            <a:off x="365760" y="1143000"/>
            <a:ext cx="11567160" cy="5294376"/>
          </a:xfrm>
          <a:prstGeom prst="rect">
            <a:avLst/>
          </a:prstGeom>
        </p:spPr>
        <p:txBody>
          <a:bodyPr vert="horz" lIns="91440" tIns="45720" rIns="91440" bIns="45720" rtlCol="0">
            <a:normAutofit/>
          </a:bodyPr>
          <a:lstStyle/>
          <a:p>
            <a:pPr marL="230188" lvl="0" indent="-230188" defTabSz="228600">
              <a:lnSpc>
                <a:spcPct val="100000"/>
              </a:lnSpc>
              <a:spcBef>
                <a:spcPts val="500"/>
              </a:spcBef>
              <a:spcAft>
                <a:spcPts val="600"/>
              </a:spcAft>
              <a:buFont typeface="Amazon Ember Display"/>
            </a:pPr>
            <a:r>
              <a:rPr lang="en-US"/>
              <a:t>Click to edit Master text styles</a:t>
            </a:r>
          </a:p>
          <a:p>
            <a:pPr marL="230188" lvl="1" indent="-230188" defTabSz="228600">
              <a:lnSpc>
                <a:spcPct val="100000"/>
              </a:lnSpc>
              <a:spcBef>
                <a:spcPts val="500"/>
              </a:spcBef>
              <a:spcAft>
                <a:spcPts val="600"/>
              </a:spcAft>
              <a:buFont typeface="Amazon Ember Display"/>
            </a:pPr>
            <a:r>
              <a:rPr lang="en-US"/>
              <a:t>Second level</a:t>
            </a:r>
          </a:p>
          <a:p>
            <a:pPr marL="230188" lvl="2" indent="-230188" defTabSz="228600">
              <a:lnSpc>
                <a:spcPct val="100000"/>
              </a:lnSpc>
              <a:spcBef>
                <a:spcPts val="500"/>
              </a:spcBef>
              <a:spcAft>
                <a:spcPts val="600"/>
              </a:spcAft>
              <a:buFont typeface="Amazon Ember Display"/>
            </a:pPr>
            <a:r>
              <a:rPr lang="en-US"/>
              <a:t>Third level</a:t>
            </a:r>
          </a:p>
          <a:p>
            <a:pPr marL="230188" lvl="3" indent="-230188" defTabSz="228600">
              <a:lnSpc>
                <a:spcPct val="100000"/>
              </a:lnSpc>
              <a:spcBef>
                <a:spcPts val="500"/>
              </a:spcBef>
              <a:spcAft>
                <a:spcPts val="600"/>
              </a:spcAft>
              <a:buFont typeface="Amazon Ember Display"/>
            </a:pPr>
            <a:r>
              <a:rPr lang="en-US"/>
              <a:t>Fourth level</a:t>
            </a:r>
          </a:p>
          <a:p>
            <a:pPr marL="230188" lvl="4" indent="-230188" defTabSz="228600">
              <a:lnSpc>
                <a:spcPct val="100000"/>
              </a:lnSpc>
              <a:spcBef>
                <a:spcPts val="500"/>
              </a:spcBef>
              <a:spcAft>
                <a:spcPts val="600"/>
              </a:spcAft>
              <a:buFont typeface="Amazon Ember Display"/>
            </a:pPr>
            <a:r>
              <a:rPr lang="en-US"/>
              <a:t>Fifth level</a:t>
            </a:r>
            <a:endParaRPr lang="en-US" dirty="0"/>
          </a:p>
        </p:txBody>
      </p:sp>
      <p:sp>
        <p:nvSpPr>
          <p:cNvPr id="89" name="Slide Number">
            <a:extLst>
              <a:ext uri="{FF2B5EF4-FFF2-40B4-BE49-F238E27FC236}">
                <a16:creationId xmlns:a16="http://schemas.microsoft.com/office/drawing/2014/main" id="{A07A00D0-EC0A-44D2-9309-40C08E7F67D5}"/>
              </a:ext>
            </a:extLst>
          </p:cNvPr>
          <p:cNvSpPr>
            <a:spLocks noGrp="1"/>
          </p:cNvSpPr>
          <p:nvPr>
            <p:ph type="sldNum" idx="89"/>
          </p:nvPr>
        </p:nvSpPr>
        <p:spPr>
          <a:xfrm>
            <a:off x="11466576" y="6446520"/>
            <a:ext cx="484632" cy="228600"/>
          </a:xfrm>
          <a:prstGeom prst="rect">
            <a:avLst/>
          </a:prstGeom>
        </p:spPr>
        <p:txBody>
          <a:bodyPr vert="horz" lIns="0" tIns="0" rIns="0" bIns="0" rtlCol="0" anchor="ctr"/>
          <a:lstStyle>
            <a:lvl1pPr algn="r">
              <a:defRPr sz="1200">
                <a:solidFill>
                  <a:srgbClr val="232F3E"/>
                </a:solidFill>
              </a:defRPr>
            </a:lvl1pPr>
          </a:lstStyle>
          <a:p>
            <a:fld id="{86A8BF56-6CB3-514C-9A64-F39D95C9E25B}" type="slidenum">
              <a:rPr lang="en-US" smtClean="0"/>
              <a:t>‹#›</a:t>
            </a:fld>
            <a:endParaRPr lang="en-US" dirty="0"/>
          </a:p>
        </p:txBody>
      </p:sp>
      <p:pic>
        <p:nvPicPr>
          <p:cNvPr id="98" name="AWS Logo">
            <a:extLst>
              <a:ext uri="{FF2B5EF4-FFF2-40B4-BE49-F238E27FC236}">
                <a16:creationId xmlns:a16="http://schemas.microsoft.com/office/drawing/2014/main" id="{9E7E1626-AACF-488B-8999-ACEC2A595C0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99" y="6445721"/>
            <a:ext cx="366979" cy="219456"/>
          </a:xfrm>
          <a:prstGeom prst="rect">
            <a:avLst/>
          </a:prstGeom>
        </p:spPr>
      </p:pic>
      <p:pic>
        <p:nvPicPr>
          <p:cNvPr id="88" name="Copyright1">
            <a:extLst>
              <a:ext uri="{FF2B5EF4-FFF2-40B4-BE49-F238E27FC236}">
                <a16:creationId xmlns:a16="http://schemas.microsoft.com/office/drawing/2014/main" id="{D279C8CD-9488-4A44-A4D2-4C5E7235BC34}"/>
              </a:ext>
              <a:ext uri="{C183D7F6-B498-43B3-948B-1728B52AA6E4}">
                <adec:decorative xmlns:adec="http://schemas.microsoft.com/office/drawing/2017/decorative" val="1"/>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3787140" y="6446520"/>
            <a:ext cx="4610100" cy="311150"/>
          </a:xfrm>
          <a:prstGeom prst="rect">
            <a:avLst/>
          </a:prstGeom>
        </p:spPr>
      </p:pic>
    </p:spTree>
    <p:extLst>
      <p:ext uri="{BB962C8B-B14F-4D97-AF65-F5344CB8AC3E}">
        <p14:creationId xmlns:p14="http://schemas.microsoft.com/office/powerpoint/2010/main" val="895584001"/>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81" r:id="rId6"/>
    <p:sldLayoutId id="2147483682" r:id="rId7"/>
    <p:sldLayoutId id="2147483678" r:id="rId8"/>
    <p:sldLayoutId id="2147483679" r:id="rId9"/>
    <p:sldLayoutId id="2147483683" r:id="rId10"/>
  </p:sldLayoutIdLst>
  <p:hf hdr="0" ftr="0" dt="0"/>
  <p:txStyles>
    <p:titleStyle>
      <a:lvl1pPr algn="l" defTabSz="914400" rtl="0" eaLnBrk="1" latinLnBrk="0" hangingPunct="1">
        <a:lnSpc>
          <a:spcPct val="90000"/>
        </a:lnSpc>
        <a:spcBef>
          <a:spcPct val="0"/>
        </a:spcBef>
        <a:buNone/>
        <a:defRPr sz="3600" kern="1200">
          <a:solidFill>
            <a:srgbClr val="232F3E"/>
          </a:solidFill>
          <a:latin typeface="Amazon Ember display"/>
        </a:defRPr>
      </a:lvl1pPr>
    </p:titleStyle>
    <p:bodyStyle>
      <a:lvl1pPr marL="228600" indent="-228600" algn="l" defTabSz="914400" rtl="0" eaLnBrk="1" latinLnBrk="0" hangingPunct="1">
        <a:lnSpc>
          <a:spcPct val="90000"/>
        </a:lnSpc>
        <a:spcBef>
          <a:spcPts val="1000"/>
        </a:spcBef>
        <a:buFont typeface="Amazon Ember Display"/>
        <a:buChar char="•"/>
        <a:defRPr lang="en-US" sz="2800" kern="1200" dirty="0">
          <a:solidFill>
            <a:srgbClr val="232F3E"/>
          </a:solidFill>
          <a:latin typeface="Amazon Ember display"/>
        </a:defRPr>
      </a:lvl1pPr>
      <a:lvl2pPr marL="6858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2pPr>
      <a:lvl3pPr marL="11430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3pPr>
      <a:lvl4pPr marL="1600200" indent="-228600" algn="l" defTabSz="914400" rtl="0" eaLnBrk="1" latinLnBrk="0" hangingPunct="1">
        <a:lnSpc>
          <a:spcPct val="90000"/>
        </a:lnSpc>
        <a:spcBef>
          <a:spcPts val="500"/>
        </a:spcBef>
        <a:buFont typeface="Amazon Ember Display"/>
        <a:buChar char="•"/>
        <a:defRPr lang="en-US" sz="1800" kern="1200" dirty="0">
          <a:solidFill>
            <a:srgbClr val="232F3E"/>
          </a:solidFill>
          <a:latin typeface="Amazon Ember display"/>
        </a:defRPr>
      </a:lvl4pPr>
      <a:lvl5pPr marL="2057400" indent="-228600" algn="l" defTabSz="914400" rtl="0" eaLnBrk="1" latinLnBrk="0" hangingPunct="1">
        <a:lnSpc>
          <a:spcPct val="90000"/>
        </a:lnSpc>
        <a:spcBef>
          <a:spcPts val="500"/>
        </a:spcBef>
        <a:buFont typeface="Amazon Ember Display"/>
        <a:buChar char="•"/>
        <a:defRPr lang="en-US" sz="2000" kern="1200" dirty="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p:bodyStyle>
    <p:otherStyle>
      <a:defPPr>
        <a:defRPr lang="en-US"/>
      </a:defPPr>
      <a:lvl1pPr marL="0" algn="l" defTabSz="914400" rtl="0" eaLnBrk="1" latinLnBrk="0" hangingPunct="1">
        <a:defRPr sz="1800" kern="1200">
          <a:solidFill>
            <a:schemeClr val="tx1"/>
          </a:solidFill>
          <a:latin typeface="Amazon Ember display"/>
        </a:defRPr>
      </a:lvl1pPr>
      <a:lvl2pPr marL="457200" algn="l" defTabSz="914400" rtl="0" eaLnBrk="1" latinLnBrk="0" hangingPunct="1">
        <a:defRPr sz="1800" kern="1200">
          <a:solidFill>
            <a:schemeClr val="tx1"/>
          </a:solidFill>
          <a:latin typeface="Amazon Ember display"/>
        </a:defRPr>
      </a:lvl2pPr>
      <a:lvl3pPr marL="914400" algn="l" defTabSz="914400" rtl="0" eaLnBrk="1" latinLnBrk="0" hangingPunct="1">
        <a:defRPr sz="1800" kern="1200">
          <a:solidFill>
            <a:schemeClr val="tx1"/>
          </a:solidFill>
          <a:latin typeface="Amazon Ember display"/>
        </a:defRPr>
      </a:lvl3pPr>
      <a:lvl4pPr marL="1371600" algn="l" defTabSz="914400" rtl="0" eaLnBrk="1" latinLnBrk="0" hangingPunct="1">
        <a:defRPr sz="1800" kern="1200">
          <a:solidFill>
            <a:schemeClr val="tx1"/>
          </a:solidFill>
          <a:latin typeface="Amazon Ember display"/>
        </a:defRPr>
      </a:lvl4pPr>
      <a:lvl5pPr marL="1828800" algn="l" defTabSz="914400" rtl="0" eaLnBrk="1" latinLnBrk="0" hangingPunct="1">
        <a:defRPr sz="1800" kern="1200">
          <a:solidFill>
            <a:schemeClr val="tx1"/>
          </a:solidFill>
          <a:latin typeface="Amazon Ember display"/>
        </a:defRPr>
      </a:lvl5pPr>
      <a:lvl6pPr marL="2286000" algn="l" defTabSz="914400" rtl="0" eaLnBrk="1" latinLnBrk="0" hangingPunct="1">
        <a:defRPr sz="1800" kern="1200">
          <a:solidFill>
            <a:schemeClr val="tx1"/>
          </a:solidFill>
          <a:latin typeface="Amazon Ember display"/>
        </a:defRPr>
      </a:lvl6pPr>
      <a:lvl7pPr marL="2743200" algn="l" defTabSz="914400" rtl="0" eaLnBrk="1" latinLnBrk="0" hangingPunct="1">
        <a:defRPr sz="1800" kern="1200">
          <a:solidFill>
            <a:schemeClr val="tx1"/>
          </a:solidFill>
          <a:latin typeface="Amazon Ember display"/>
        </a:defRPr>
      </a:lvl7pPr>
      <a:lvl8pPr marL="3200400" algn="l" defTabSz="914400" rtl="0" eaLnBrk="1" latinLnBrk="0" hangingPunct="1">
        <a:defRPr sz="1800" kern="1200">
          <a:solidFill>
            <a:schemeClr val="tx1"/>
          </a:solidFill>
          <a:latin typeface="Amazon Ember display"/>
        </a:defRPr>
      </a:lvl8pPr>
      <a:lvl9pPr marL="3657600" algn="l" defTabSz="914400" rtl="0" eaLnBrk="1" latinLnBrk="0" hangingPunct="1">
        <a:defRPr sz="1800" kern="1200">
          <a:solidFill>
            <a:schemeClr val="tx1"/>
          </a:solidFill>
          <a:latin typeface="Amazon Ember display"/>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0.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6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0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40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support.aws.amazon.com/#/contacts/aws-academy"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250.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3.xml"/><Relationship Id="rId7" Type="http://schemas.openxmlformats.org/officeDocument/2006/relationships/image" Target="../media/image330.png"/><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44.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BD1DE-D73A-4ECB-9AF3-947A6878ADBA}"/>
              </a:ext>
            </a:extLst>
          </p:cNvPr>
          <p:cNvSpPr>
            <a:spLocks noGrp="1"/>
          </p:cNvSpPr>
          <p:nvPr>
            <p:ph type="sldNum" idx="97"/>
          </p:nvPr>
        </p:nvSpPr>
        <p:spPr/>
        <p:txBody>
          <a:bodyPr/>
          <a:lstStyle/>
          <a:p>
            <a:fld id="{86A8BF56-6CB3-514C-9A64-F39D95C9E25B}" type="slidenum">
              <a:rPr lang="en-US" smtClean="0"/>
              <a:pPr/>
              <a:t>1</a:t>
            </a:fld>
            <a:endParaRPr lang="en-US" dirty="0"/>
          </a:p>
        </p:txBody>
      </p:sp>
      <p:sp>
        <p:nvSpPr>
          <p:cNvPr id="4" name="Title 3">
            <a:extLst>
              <a:ext uri="{FF2B5EF4-FFF2-40B4-BE49-F238E27FC236}">
                <a16:creationId xmlns:a16="http://schemas.microsoft.com/office/drawing/2014/main" id="{B8280F18-C51C-09D1-32D4-15F8BDE9C811}"/>
              </a:ext>
            </a:extLst>
          </p:cNvPr>
          <p:cNvSpPr>
            <a:spLocks noGrp="1"/>
          </p:cNvSpPr>
          <p:nvPr>
            <p:ph type="title" idx="1"/>
          </p:nvPr>
        </p:nvSpPr>
        <p:spPr/>
        <p:txBody>
          <a:bodyPr/>
          <a:lstStyle/>
          <a:p>
            <a:r>
              <a:rPr lang="en-US"/>
              <a:t>Introduction to ML</a:t>
            </a:r>
            <a:endParaRPr lang="en-US" dirty="0"/>
          </a:p>
        </p:txBody>
      </p:sp>
      <p:sp>
        <p:nvSpPr>
          <p:cNvPr id="3" name="Text Placeholder 2">
            <a:extLst>
              <a:ext uri="{FF2B5EF4-FFF2-40B4-BE49-F238E27FC236}">
                <a16:creationId xmlns:a16="http://schemas.microsoft.com/office/drawing/2014/main" id="{F26F2F8D-DD81-7F1D-BB15-F73AC3486DCF}"/>
              </a:ext>
            </a:extLst>
          </p:cNvPr>
          <p:cNvSpPr>
            <a:spLocks noGrp="1"/>
          </p:cNvSpPr>
          <p:nvPr>
            <p:ph type="body" idx="2"/>
          </p:nvPr>
        </p:nvSpPr>
        <p:spPr/>
        <p:txBody>
          <a:bodyPr>
            <a:normAutofit lnSpcReduction="10000"/>
          </a:bodyPr>
          <a:lstStyle/>
          <a:p>
            <a:r>
              <a:rPr lang="en-US"/>
              <a:t>Machine Learning through Application</a:t>
            </a:r>
            <a:endParaRPr lang="en-US" dirty="0"/>
          </a:p>
        </p:txBody>
      </p:sp>
      <p:sp>
        <p:nvSpPr>
          <p:cNvPr id="6" name="Text Placeholder 5">
            <a:extLst>
              <a:ext uri="{FF2B5EF4-FFF2-40B4-BE49-F238E27FC236}">
                <a16:creationId xmlns:a16="http://schemas.microsoft.com/office/drawing/2014/main" id="{5E84E6F1-2BAF-2DDC-6136-75863B99AC93}"/>
              </a:ext>
            </a:extLst>
          </p:cNvPr>
          <p:cNvSpPr>
            <a:spLocks noGrp="1"/>
          </p:cNvSpPr>
          <p:nvPr>
            <p:ph type="body" idx="98"/>
          </p:nvPr>
        </p:nvSpPr>
        <p:spPr/>
        <p:txBody>
          <a:bodyPr/>
          <a:lstStyle/>
          <a:p>
            <a:r>
              <a:rPr lang="en-US"/>
              <a:t>Module 1 – Lesson 0</a:t>
            </a:r>
            <a:endParaRPr lang="en-US" dirty="0"/>
          </a:p>
        </p:txBody>
      </p:sp>
    </p:spTree>
    <p:custDataLst>
      <p:tags r:id="rId1"/>
    </p:custDataLst>
    <p:extLst>
      <p:ext uri="{BB962C8B-B14F-4D97-AF65-F5344CB8AC3E}">
        <p14:creationId xmlns:p14="http://schemas.microsoft.com/office/powerpoint/2010/main" val="74737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D4AA99-1240-43A8-9863-9589F9A2ACAC}"/>
              </a:ext>
            </a:extLst>
          </p:cNvPr>
          <p:cNvSpPr>
            <a:spLocks noGrp="1"/>
          </p:cNvSpPr>
          <p:nvPr>
            <p:ph type="sldNum" idx="97"/>
          </p:nvPr>
        </p:nvSpPr>
        <p:spPr/>
        <p:txBody>
          <a:bodyPr/>
          <a:lstStyle/>
          <a:p>
            <a:fld id="{86A8BF56-6CB3-514C-9A64-F39D95C9E25B}" type="slidenum">
              <a:rPr lang="en-US" smtClean="0"/>
              <a:t>10</a:t>
            </a:fld>
            <a:endParaRPr lang="en-US" dirty="0"/>
          </a:p>
        </p:txBody>
      </p:sp>
      <p:sp>
        <p:nvSpPr>
          <p:cNvPr id="2" name="Title 1">
            <a:extLst>
              <a:ext uri="{FF2B5EF4-FFF2-40B4-BE49-F238E27FC236}">
                <a16:creationId xmlns:a16="http://schemas.microsoft.com/office/drawing/2014/main" id="{C506E617-B183-98CA-235F-C917887272DD}"/>
              </a:ext>
            </a:extLst>
          </p:cNvPr>
          <p:cNvSpPr>
            <a:spLocks noGrp="1"/>
          </p:cNvSpPr>
          <p:nvPr>
            <p:ph type="title" idx="1"/>
          </p:nvPr>
        </p:nvSpPr>
        <p:spPr>
          <a:xfrm>
            <a:off x="423634" y="1736202"/>
            <a:ext cx="10479718" cy="2278105"/>
          </a:xfrm>
        </p:spPr>
        <p:txBody>
          <a:bodyPr>
            <a:normAutofit/>
          </a:bodyPr>
          <a:lstStyle/>
          <a:p>
            <a:r>
              <a:rPr lang="en-US" sz="3200" dirty="0">
                <a:latin typeface="+mn-lt"/>
              </a:rPr>
              <a:t>You need something that scales and can handle complex problems: </a:t>
            </a:r>
            <a:br>
              <a:rPr lang="en-US" dirty="0">
                <a:latin typeface="+mn-lt"/>
              </a:rPr>
            </a:br>
            <a:br>
              <a:rPr lang="en-US" dirty="0">
                <a:latin typeface="+mn-lt"/>
              </a:rPr>
            </a:br>
            <a:r>
              <a:rPr lang="en-US" dirty="0"/>
              <a:t>Machine learning</a:t>
            </a:r>
            <a:endParaRPr lang="en-US" sz="4400" dirty="0"/>
          </a:p>
        </p:txBody>
      </p:sp>
    </p:spTree>
    <p:custDataLst>
      <p:tags r:id="rId1"/>
    </p:custDataLst>
    <p:extLst>
      <p:ext uri="{BB962C8B-B14F-4D97-AF65-F5344CB8AC3E}">
        <p14:creationId xmlns:p14="http://schemas.microsoft.com/office/powerpoint/2010/main" val="425198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E6B10EDD-9A87-4A21-9896-747E94D3EBD4}"/>
              </a:ext>
            </a:extLst>
          </p:cNvPr>
          <p:cNvSpPr>
            <a:spLocks noGrp="1"/>
          </p:cNvSpPr>
          <p:nvPr>
            <p:ph type="sldNum" idx="97"/>
          </p:nvPr>
        </p:nvSpPr>
        <p:spPr/>
        <p:txBody>
          <a:bodyPr/>
          <a:lstStyle/>
          <a:p>
            <a:fld id="{86A8BF56-6CB3-514C-9A64-F39D95C9E25B}" type="slidenum">
              <a:rPr lang="en-US" smtClean="0"/>
              <a:pPr/>
              <a:t>11</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What is ML?</a:t>
            </a:r>
          </a:p>
        </p:txBody>
      </p:sp>
      <p:pic>
        <p:nvPicPr>
          <p:cNvPr id="3" name="Picture 2" descr="Classical programming flow. Detailed description in notes.">
            <a:extLst>
              <a:ext uri="{FF2B5EF4-FFF2-40B4-BE49-F238E27FC236}">
                <a16:creationId xmlns:a16="http://schemas.microsoft.com/office/drawing/2014/main" id="{CEF323EA-E5B7-4EBA-92D1-E578598E1A20}"/>
              </a:ext>
            </a:extLst>
          </p:cNvPr>
          <p:cNvPicPr>
            <a:picLocks noChangeAspect="1"/>
          </p:cNvPicPr>
          <p:nvPr/>
        </p:nvPicPr>
        <p:blipFill>
          <a:blip r:embed="rId4"/>
          <a:stretch>
            <a:fillRect/>
          </a:stretch>
        </p:blipFill>
        <p:spPr>
          <a:xfrm>
            <a:off x="834557" y="1605887"/>
            <a:ext cx="10400677" cy="926672"/>
          </a:xfrm>
          <a:prstGeom prst="rect">
            <a:avLst/>
          </a:prstGeom>
        </p:spPr>
      </p:pic>
      <p:pic>
        <p:nvPicPr>
          <p:cNvPr id="7" name="Picture 6" descr="Machine learning flow. Detailed description in notes.">
            <a:extLst>
              <a:ext uri="{FF2B5EF4-FFF2-40B4-BE49-F238E27FC236}">
                <a16:creationId xmlns:a16="http://schemas.microsoft.com/office/drawing/2014/main" id="{63E0D73E-01D9-4B8B-B193-B4485B603AF7}"/>
              </a:ext>
            </a:extLst>
          </p:cNvPr>
          <p:cNvPicPr>
            <a:picLocks noChangeAspect="1"/>
          </p:cNvPicPr>
          <p:nvPr/>
        </p:nvPicPr>
        <p:blipFill>
          <a:blip r:embed="rId5"/>
          <a:stretch>
            <a:fillRect/>
          </a:stretch>
        </p:blipFill>
        <p:spPr>
          <a:xfrm>
            <a:off x="663425" y="3807427"/>
            <a:ext cx="10126334" cy="1865538"/>
          </a:xfrm>
          <a:prstGeom prst="rect">
            <a:avLst/>
          </a:prstGeom>
        </p:spPr>
      </p:pic>
    </p:spTree>
    <p:custDataLst>
      <p:tags r:id="rId1"/>
    </p:custDataLst>
    <p:extLst>
      <p:ext uri="{BB962C8B-B14F-4D97-AF65-F5344CB8AC3E}">
        <p14:creationId xmlns:p14="http://schemas.microsoft.com/office/powerpoint/2010/main" val="293671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9338FF-4D6A-47BF-AED3-8BFDB588E0C4}"/>
              </a:ext>
            </a:extLst>
          </p:cNvPr>
          <p:cNvSpPr>
            <a:spLocks noGrp="1"/>
          </p:cNvSpPr>
          <p:nvPr>
            <p:ph type="sldNum" idx="97"/>
          </p:nvPr>
        </p:nvSpPr>
        <p:spPr/>
        <p:txBody>
          <a:bodyPr/>
          <a:lstStyle/>
          <a:p>
            <a:fld id="{86A8BF56-6CB3-514C-9A64-F39D95C9E25B}" type="slidenum">
              <a:rPr lang="en-US" smtClean="0"/>
              <a:t>12</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How does the machine learn?</a:t>
            </a:r>
          </a:p>
        </p:txBody>
      </p:sp>
      <p:pic>
        <p:nvPicPr>
          <p:cNvPr id="3" name="Picture 2" descr="The ML flow from the previous slide. However, for the output, answers is replaced with predictions or recommendations.">
            <a:extLst>
              <a:ext uri="{FF2B5EF4-FFF2-40B4-BE49-F238E27FC236}">
                <a16:creationId xmlns:a16="http://schemas.microsoft.com/office/drawing/2014/main" id="{E76A96B6-735C-4008-8C71-DAB4DB5D8FB1}"/>
              </a:ext>
            </a:extLst>
          </p:cNvPr>
          <p:cNvPicPr>
            <a:picLocks noChangeAspect="1"/>
          </p:cNvPicPr>
          <p:nvPr/>
        </p:nvPicPr>
        <p:blipFill>
          <a:blip r:embed="rId4"/>
          <a:stretch>
            <a:fillRect/>
          </a:stretch>
        </p:blipFill>
        <p:spPr>
          <a:xfrm>
            <a:off x="1023702" y="3272658"/>
            <a:ext cx="10717697" cy="2024047"/>
          </a:xfrm>
          <a:prstGeom prst="rect">
            <a:avLst/>
          </a:prstGeom>
        </p:spPr>
      </p:pic>
      <p:sp>
        <p:nvSpPr>
          <p:cNvPr id="9" name="Callout: Colors menu">
            <a:extLst>
              <a:ext uri="{FF2B5EF4-FFF2-40B4-BE49-F238E27FC236}">
                <a16:creationId xmlns:a16="http://schemas.microsoft.com/office/drawing/2014/main" id="{B6A4F80E-B8D4-43D1-912E-DF8C2CD9994E}"/>
              </a:ext>
              <a:ext uri="{C183D7F6-B498-43B3-948B-1728B52AA6E4}">
                <adec:decorative xmlns:adec="http://schemas.microsoft.com/office/drawing/2017/decorative" val="0"/>
              </a:ext>
            </a:extLst>
          </p:cNvPr>
          <p:cNvSpPr/>
          <p:nvPr/>
        </p:nvSpPr>
        <p:spPr>
          <a:xfrm>
            <a:off x="1026143" y="1541736"/>
            <a:ext cx="3341823" cy="1200329"/>
          </a:xfrm>
          <a:prstGeom prst="borderCallout1">
            <a:avLst>
              <a:gd name="adj1" fmla="val 96133"/>
              <a:gd name="adj2" fmla="val 49880"/>
              <a:gd name="adj3" fmla="val 157362"/>
              <a:gd name="adj4" fmla="val 50094"/>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spAutoFit/>
          </a:bodyPr>
          <a:lstStyle/>
          <a:p>
            <a:pPr algn="ctr"/>
            <a:r>
              <a:rPr lang="en-US" b="1" dirty="0"/>
              <a:t>Data: </a:t>
            </a:r>
            <a:r>
              <a:rPr lang="en-US" dirty="0"/>
              <a:t>Past information that is relevant to what you want the machine to predict or recommend</a:t>
            </a:r>
          </a:p>
        </p:txBody>
      </p:sp>
      <p:sp>
        <p:nvSpPr>
          <p:cNvPr id="10" name="Callout: Colors menu">
            <a:extLst>
              <a:ext uri="{FF2B5EF4-FFF2-40B4-BE49-F238E27FC236}">
                <a16:creationId xmlns:a16="http://schemas.microsoft.com/office/drawing/2014/main" id="{B648E8E4-FF80-4418-9024-4DE310D3CCAC}"/>
              </a:ext>
              <a:ext uri="{C183D7F6-B498-43B3-948B-1728B52AA6E4}">
                <adec:decorative xmlns:adec="http://schemas.microsoft.com/office/drawing/2017/decorative" val="0"/>
              </a:ext>
            </a:extLst>
          </p:cNvPr>
          <p:cNvSpPr/>
          <p:nvPr/>
        </p:nvSpPr>
        <p:spPr>
          <a:xfrm>
            <a:off x="1023702" y="4576503"/>
            <a:ext cx="3346704" cy="1200329"/>
          </a:xfrm>
          <a:prstGeom prst="borderCallout1">
            <a:avLst>
              <a:gd name="adj1" fmla="val -1089"/>
              <a:gd name="adj2" fmla="val 50555"/>
              <a:gd name="adj3" fmla="val -36140"/>
              <a:gd name="adj4" fmla="val 50864"/>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spAutoFit/>
          </a:bodyPr>
          <a:lstStyle/>
          <a:p>
            <a:pPr algn="ctr"/>
            <a:r>
              <a:rPr lang="en-US" b="1" dirty="0"/>
              <a:t>ML algorithm: </a:t>
            </a:r>
            <a:r>
              <a:rPr lang="en-US" dirty="0"/>
              <a:t>Pre-built math equations that show the machine how to understand your data</a:t>
            </a:r>
          </a:p>
        </p:txBody>
      </p:sp>
      <p:sp>
        <p:nvSpPr>
          <p:cNvPr id="15" name="Callout: Colors menu">
            <a:extLst>
              <a:ext uri="{FF2B5EF4-FFF2-40B4-BE49-F238E27FC236}">
                <a16:creationId xmlns:a16="http://schemas.microsoft.com/office/drawing/2014/main" id="{EF2791A6-3341-4412-B7AC-593263001019}"/>
              </a:ext>
              <a:ext uri="{C183D7F6-B498-43B3-948B-1728B52AA6E4}">
                <adec:decorative xmlns:adec="http://schemas.microsoft.com/office/drawing/2017/decorative" val="0"/>
              </a:ext>
            </a:extLst>
          </p:cNvPr>
          <p:cNvSpPr/>
          <p:nvPr/>
        </p:nvSpPr>
        <p:spPr>
          <a:xfrm>
            <a:off x="4808729" y="1541736"/>
            <a:ext cx="3341823" cy="1200329"/>
          </a:xfrm>
          <a:prstGeom prst="borderCallout1">
            <a:avLst>
              <a:gd name="adj1" fmla="val 96133"/>
              <a:gd name="adj2" fmla="val 49880"/>
              <a:gd name="adj3" fmla="val 142852"/>
              <a:gd name="adj4" fmla="val 50094"/>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spAutoFit/>
          </a:bodyPr>
          <a:lstStyle/>
          <a:p>
            <a:pPr algn="ctr" defTabSz="340117"/>
            <a:r>
              <a:rPr lang="en-US" b="1" dirty="0">
                <a:solidFill>
                  <a:srgbClr val="FFFFFF"/>
                </a:solidFill>
                <a:ea typeface="Amazon Ember Light" panose="020B0403020204020204" pitchFamily="34" charset="0"/>
                <a:cs typeface="Amazon Ember Light" panose="020B0403020204020204" pitchFamily="34" charset="0"/>
              </a:rPr>
              <a:t>ML model:</a:t>
            </a:r>
            <a:r>
              <a:rPr lang="en-US" dirty="0">
                <a:solidFill>
                  <a:srgbClr val="FFFFFF"/>
                </a:solidFill>
                <a:ea typeface="Amazon Ember Light" panose="020B0403020204020204" pitchFamily="34" charset="0"/>
                <a:cs typeface="Amazon Ember Light" panose="020B0403020204020204" pitchFamily="34" charset="0"/>
              </a:rPr>
              <a:t> Mathematical model that learns patterns from data by using an algorithm</a:t>
            </a:r>
          </a:p>
        </p:txBody>
      </p:sp>
      <p:sp>
        <p:nvSpPr>
          <p:cNvPr id="14" name="Callout: Colors menu">
            <a:extLst>
              <a:ext uri="{FF2B5EF4-FFF2-40B4-BE49-F238E27FC236}">
                <a16:creationId xmlns:a16="http://schemas.microsoft.com/office/drawing/2014/main" id="{C4A7418D-F56E-417B-8888-C1CE3EDA3A5D}"/>
              </a:ext>
              <a:ext uri="{C183D7F6-B498-43B3-948B-1728B52AA6E4}">
                <adec:decorative xmlns:adec="http://schemas.microsoft.com/office/drawing/2017/decorative" val="0"/>
              </a:ext>
            </a:extLst>
          </p:cNvPr>
          <p:cNvSpPr/>
          <p:nvPr/>
        </p:nvSpPr>
        <p:spPr>
          <a:xfrm>
            <a:off x="9406883" y="4533183"/>
            <a:ext cx="2442254" cy="937948"/>
          </a:xfrm>
          <a:prstGeom prst="borderCallout1">
            <a:avLst>
              <a:gd name="adj1" fmla="val 51240"/>
              <a:gd name="adj2" fmla="val -275"/>
              <a:gd name="adj3" fmla="val 51315"/>
              <a:gd name="adj4" fmla="val -41157"/>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spAutoFit/>
          </a:bodyPr>
          <a:lstStyle/>
          <a:p>
            <a:pPr algn="ctr"/>
            <a:r>
              <a:rPr lang="en-US" b="1" dirty="0"/>
              <a:t>New data: </a:t>
            </a:r>
            <a:br>
              <a:rPr lang="en-US" dirty="0"/>
            </a:br>
            <a:r>
              <a:rPr lang="en-US" dirty="0"/>
              <a:t>Entering new data gives you answers</a:t>
            </a:r>
          </a:p>
        </p:txBody>
      </p:sp>
    </p:spTree>
    <p:custDataLst>
      <p:tags r:id="rId1"/>
    </p:custDataLst>
    <p:extLst>
      <p:ext uri="{BB962C8B-B14F-4D97-AF65-F5344CB8AC3E}">
        <p14:creationId xmlns:p14="http://schemas.microsoft.com/office/powerpoint/2010/main" val="28056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807DF8-7662-4222-ADE6-134FC3273EF9}"/>
              </a:ext>
            </a:extLst>
          </p:cNvPr>
          <p:cNvSpPr>
            <a:spLocks noGrp="1"/>
          </p:cNvSpPr>
          <p:nvPr>
            <p:ph type="sldNum" idx="97"/>
          </p:nvPr>
        </p:nvSpPr>
        <p:spPr/>
        <p:txBody>
          <a:bodyPr/>
          <a:lstStyle/>
          <a:p>
            <a:fld id="{86A8BF56-6CB3-514C-9A64-F39D95C9E25B}" type="slidenum">
              <a:rPr lang="en-US" smtClean="0"/>
              <a:pPr/>
              <a:t>13</a:t>
            </a:fld>
            <a:endParaRPr lang="en-US" dirty="0"/>
          </a:p>
        </p:txBody>
      </p:sp>
      <p:sp>
        <p:nvSpPr>
          <p:cNvPr id="2" name="Title 1">
            <a:extLst>
              <a:ext uri="{FF2B5EF4-FFF2-40B4-BE49-F238E27FC236}">
                <a16:creationId xmlns:a16="http://schemas.microsoft.com/office/drawing/2014/main" id="{C506E617-B183-98CA-235F-C917887272DD}"/>
              </a:ext>
            </a:extLst>
          </p:cNvPr>
          <p:cNvSpPr>
            <a:spLocks noGrp="1"/>
          </p:cNvSpPr>
          <p:nvPr>
            <p:ph type="title" idx="1"/>
          </p:nvPr>
        </p:nvSpPr>
        <p:spPr/>
        <p:txBody>
          <a:bodyPr/>
          <a:lstStyle/>
          <a:p>
            <a:r>
              <a:rPr lang="en-US" dirty="0"/>
              <a:t>ML key concepts</a:t>
            </a:r>
          </a:p>
        </p:txBody>
      </p:sp>
    </p:spTree>
    <p:custDataLst>
      <p:tags r:id="rId1"/>
    </p:custDataLst>
    <p:extLst>
      <p:ext uri="{BB962C8B-B14F-4D97-AF65-F5344CB8AC3E}">
        <p14:creationId xmlns:p14="http://schemas.microsoft.com/office/powerpoint/2010/main" val="1202975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F1913B-0558-411B-941A-BBBBD1F769BB}"/>
              </a:ext>
            </a:extLst>
          </p:cNvPr>
          <p:cNvSpPr>
            <a:spLocks noGrp="1"/>
          </p:cNvSpPr>
          <p:nvPr>
            <p:ph type="sldNum" idx="97"/>
          </p:nvPr>
        </p:nvSpPr>
        <p:spPr/>
        <p:txBody>
          <a:bodyPr/>
          <a:lstStyle/>
          <a:p>
            <a:fld id="{86A8BF56-6CB3-514C-9A64-F39D95C9E25B}" type="slidenum">
              <a:rPr lang="en-US" smtClean="0"/>
              <a:pPr/>
              <a:t>14</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Data: Features</a:t>
            </a:r>
          </a:p>
        </p:txBody>
      </p:sp>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1916266"/>
              </a:xfrm>
            </p:spPr>
            <p:txBody>
              <a:bodyPr/>
              <a:lstStyle/>
              <a:p>
                <a:pPr marL="0" indent="0">
                  <a:buNone/>
                </a:pPr>
                <a:r>
                  <a:rPr lang="en-US" sz="3200" b="1" dirty="0"/>
                  <a:t>Features: </a:t>
                </a:r>
                <a:r>
                  <a:rPr lang="en-US" sz="3200" dirty="0"/>
                  <a:t>Measurable data that helps make predictions</a:t>
                </a:r>
                <a:endParaRPr lang="en-US" dirty="0"/>
              </a:p>
              <a:p>
                <a:r>
                  <a:rPr lang="en-US" dirty="0"/>
                  <a:t>Single feature: </a:t>
                </a:r>
                <a14:m>
                  <m:oMath xmlns:m="http://schemas.openxmlformats.org/officeDocument/2006/math">
                    <m:r>
                      <a:rPr lang="en-US" b="1">
                        <a:solidFill>
                          <a:schemeClr val="accent6"/>
                        </a:solidFill>
                        <a:latin typeface="Cambria Math" panose="02040503050406030204" pitchFamily="18" charset="0"/>
                        <a:ea typeface="+mn-ea"/>
                        <a:cs typeface="+mn-cs"/>
                      </a:rPr>
                      <m:t>𝑥</m:t>
                    </m:r>
                  </m:oMath>
                </a14:m>
                <a:endParaRPr lang="en-US" b="1" dirty="0">
                  <a:solidFill>
                    <a:schemeClr val="accent6"/>
                  </a:solidFill>
                  <a:ea typeface="+mn-ea"/>
                  <a:cs typeface="+mn-cs"/>
                </a:endParaRPr>
              </a:p>
              <a:p>
                <a:r>
                  <a:rPr lang="en-US" dirty="0"/>
                  <a:t>Collection of features: Vector </a:t>
                </a:r>
                <a14:m>
                  <m:oMath xmlns:m="http://schemas.openxmlformats.org/officeDocument/2006/math">
                    <m:r>
                      <a:rPr lang="en-US" b="1">
                        <a:solidFill>
                          <a:schemeClr val="accent6"/>
                        </a:solidFill>
                        <a:latin typeface="Cambria Math" panose="02040503050406030204" pitchFamily="18" charset="0"/>
                        <a:ea typeface="+mn-ea"/>
                        <a:cs typeface="+mn-cs"/>
                      </a:rPr>
                      <m:t>𝑋</m:t>
                    </m:r>
                  </m:oMath>
                </a14:m>
                <a:endParaRPr lang="en-US" dirty="0"/>
              </a:p>
            </p:txBody>
          </p:sp>
        </mc:Choice>
        <mc:Fallback xmlns="">
          <p:sp>
            <p:nvSpPr>
              <p:cNvPr id="4" name="Content Placeholder 5">
                <a:extLst>
                  <a:ext uri="{FF2B5EF4-FFF2-40B4-BE49-F238E27FC236}">
                    <a16:creationId xmlns:a16="http://schemas.microsoft.com/office/drawing/2014/main" id="{0FFF8176-240D-94A8-6114-62857B0123DF}"/>
                  </a:ext>
                </a:extLst>
              </p:cNvPr>
              <p:cNvSpPr>
                <a:spLocks noGrp="1" noRot="1" noChangeAspect="1" noMove="1" noResize="1" noEditPoints="1" noAdjustHandles="1" noChangeArrowheads="1" noChangeShapeType="1" noTextEdit="1"/>
              </p:cNvSpPr>
              <p:nvPr>
                <p:ph idx="2"/>
              </p:nvPr>
            </p:nvSpPr>
            <p:spPr>
              <a:xfrm>
                <a:off x="365760" y="1165536"/>
                <a:ext cx="11466576" cy="1916266"/>
              </a:xfrm>
              <a:blipFill>
                <a:blip r:embed="rId4"/>
                <a:stretch>
                  <a:fillRect l="-1329" t="-4127" b="-507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11FA2CB-9860-9BF2-FDD0-4A27C36EE72E}"/>
              </a:ext>
            </a:extLst>
          </p:cNvPr>
          <p:cNvSpPr txBox="1"/>
          <p:nvPr/>
        </p:nvSpPr>
        <p:spPr>
          <a:xfrm>
            <a:off x="1115036" y="3429000"/>
            <a:ext cx="5639685" cy="523220"/>
          </a:xfrm>
          <a:prstGeom prst="rect">
            <a:avLst/>
          </a:prstGeom>
          <a:noFill/>
        </p:spPr>
        <p:txBody>
          <a:bodyPr wrap="none" rtlCol="0">
            <a:spAutoFit/>
          </a:bodyPr>
          <a:lstStyle/>
          <a:p>
            <a:r>
              <a:rPr lang="en-US" sz="2800" dirty="0">
                <a:solidFill>
                  <a:srgbClr val="232F3E"/>
                </a:solidFill>
              </a:rPr>
              <a:t>Example book feature: </a:t>
            </a:r>
            <a:r>
              <a:rPr lang="en-US" sz="2800" dirty="0">
                <a:solidFill>
                  <a:srgbClr val="232F3E"/>
                </a:solidFill>
                <a:latin typeface="Amazon Ember display"/>
              </a:rPr>
              <a:t>Year sold</a:t>
            </a:r>
          </a:p>
        </p:txBody>
      </p:sp>
      <mc:AlternateContent xmlns:mc="http://schemas.openxmlformats.org/markup-compatibility/2006" xmlns:a14="http://schemas.microsoft.com/office/drawing/2010/main">
        <mc:Choice Requires="a14">
          <p:sp>
            <p:nvSpPr>
              <p:cNvPr id="17" name="Callout: Colors menu">
                <a:extLst>
                  <a:ext uri="{FF2B5EF4-FFF2-40B4-BE49-F238E27FC236}">
                    <a16:creationId xmlns:a16="http://schemas.microsoft.com/office/drawing/2014/main" id="{140C9801-A064-876A-78A1-1CE155DCC961}"/>
                  </a:ext>
                  <a:ext uri="{C183D7F6-B498-43B3-948B-1728B52AA6E4}">
                    <adec:decorative xmlns:adec="http://schemas.microsoft.com/office/drawing/2017/decorative" val="0"/>
                  </a:ext>
                </a:extLst>
              </p:cNvPr>
              <p:cNvSpPr/>
              <p:nvPr/>
            </p:nvSpPr>
            <p:spPr>
              <a:xfrm>
                <a:off x="8955876" y="3492405"/>
                <a:ext cx="1818819" cy="396410"/>
              </a:xfrm>
              <a:prstGeom prst="borderCallout1">
                <a:avLst>
                  <a:gd name="adj1" fmla="val 50895"/>
                  <a:gd name="adj2" fmla="val -375"/>
                  <a:gd name="adj3" fmla="val 51098"/>
                  <a:gd name="adj4" fmla="val -44239"/>
                </a:avLst>
              </a:prstGeom>
              <a:solidFill>
                <a:schemeClr val="bg2"/>
              </a:solidFill>
              <a:ln w="12700">
                <a:solidFill>
                  <a:srgbClr val="232F3E"/>
                </a:solidFill>
                <a:headEnd type="none" w="med" len="med"/>
                <a:tailEnd type="arrow" w="lg" len="med"/>
              </a:ln>
              <a:effectLst>
                <a:outerShdw blurRad="63500" dist="53881" dir="2700016" rotWithShape="0">
                  <a:srgbClr val="232F3E">
                    <a:alpha val="2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smtClean="0">
                          <a:solidFill>
                            <a:schemeClr val="accent6"/>
                          </a:solidFill>
                          <a:latin typeface="Cambria Math" panose="02040503050406030204" pitchFamily="18" charset="0"/>
                        </a:rPr>
                        <m:t>𝑥</m:t>
                      </m:r>
                      <m:r>
                        <a:rPr lang="en-US" sz="2400" b="1" i="0" smtClean="0">
                          <a:solidFill>
                            <a:srgbClr val="232F3E"/>
                          </a:solidFill>
                          <a:latin typeface="Cambria Math" panose="02040503050406030204" pitchFamily="18" charset="0"/>
                        </a:rPr>
                        <m:t>=</m:t>
                      </m:r>
                      <m:r>
                        <a:rPr lang="en-US" sz="2400" b="0" i="0" smtClean="0">
                          <a:solidFill>
                            <a:srgbClr val="232F3E"/>
                          </a:solidFill>
                          <a:latin typeface="Cambria Math" panose="02040503050406030204" pitchFamily="18" charset="0"/>
                        </a:rPr>
                        <m:t>2018</m:t>
                      </m:r>
                    </m:oMath>
                  </m:oMathPara>
                </a14:m>
                <a:endParaRPr lang="en-US" sz="2400" dirty="0">
                  <a:solidFill>
                    <a:schemeClr val="accent5"/>
                  </a:solidFill>
                </a:endParaRPr>
              </a:p>
            </p:txBody>
          </p:sp>
        </mc:Choice>
        <mc:Fallback xmlns="">
          <p:sp>
            <p:nvSpPr>
              <p:cNvPr id="17" name="Callout: Colors menu">
                <a:extLst>
                  <a:ext uri="{FF2B5EF4-FFF2-40B4-BE49-F238E27FC236}">
                    <a16:creationId xmlns:a16="http://schemas.microsoft.com/office/drawing/2014/main" id="{140C9801-A064-876A-78A1-1CE155DCC961}"/>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8955876" y="3492405"/>
                <a:ext cx="1818819" cy="396410"/>
              </a:xfrm>
              <a:prstGeom prst="borderCallout1">
                <a:avLst>
                  <a:gd name="adj1" fmla="val 50895"/>
                  <a:gd name="adj2" fmla="val -375"/>
                  <a:gd name="adj3" fmla="val 51098"/>
                  <a:gd name="adj4" fmla="val -44239"/>
                </a:avLst>
              </a:prstGeom>
              <a:blipFill>
                <a:blip r:embed="rId5"/>
                <a:stretch>
                  <a:fillRect/>
                </a:stretch>
              </a:blipFill>
              <a:ln w="12700">
                <a:solidFill>
                  <a:srgbClr val="232F3E"/>
                </a:solidFill>
                <a:headEnd type="none" w="med" len="med"/>
                <a:tailEnd type="arrow" w="lg" len="med"/>
              </a:ln>
              <a:effectLst>
                <a:outerShdw blurRad="63500" dist="53881" dir="2700016" rotWithShape="0">
                  <a:srgbClr val="232F3E">
                    <a:alpha val="25000"/>
                  </a:srgbClr>
                </a:outerShdw>
              </a:effectLst>
            </p:spPr>
            <p:txBody>
              <a:bodyPr/>
              <a:lstStyle/>
              <a:p>
                <a:r>
                  <a:rPr lang="en-US">
                    <a:noFill/>
                  </a:rPr>
                  <a:t> </a:t>
                </a:r>
              </a:p>
            </p:txBody>
          </p:sp>
        </mc:Fallback>
      </mc:AlternateContent>
      <p:sp>
        <p:nvSpPr>
          <p:cNvPr id="11" name="TextBox 10">
            <a:extLst>
              <a:ext uri="{FF2B5EF4-FFF2-40B4-BE49-F238E27FC236}">
                <a16:creationId xmlns:a16="http://schemas.microsoft.com/office/drawing/2014/main" id="{C2BBBF0A-0680-DF98-EF0D-350751BCF969}"/>
              </a:ext>
            </a:extLst>
          </p:cNvPr>
          <p:cNvSpPr txBox="1"/>
          <p:nvPr/>
        </p:nvSpPr>
        <p:spPr>
          <a:xfrm>
            <a:off x="1115036" y="4118907"/>
            <a:ext cx="5118709" cy="1723549"/>
          </a:xfrm>
          <a:prstGeom prst="rect">
            <a:avLst/>
          </a:prstGeom>
          <a:noFill/>
        </p:spPr>
        <p:txBody>
          <a:bodyPr wrap="none" rtlCol="0">
            <a:spAutoFit/>
          </a:bodyPr>
          <a:lstStyle/>
          <a:p>
            <a:r>
              <a:rPr lang="en-US" sz="2800" dirty="0">
                <a:solidFill>
                  <a:srgbClr val="232F3E"/>
                </a:solidFill>
              </a:rPr>
              <a:t>Example set of book features: </a:t>
            </a:r>
          </a:p>
          <a:p>
            <a:pPr marL="457200" indent="-284163">
              <a:buFont typeface="Arial" panose="020B0604020202020204" pitchFamily="34" charset="0"/>
              <a:buChar char="•"/>
            </a:pPr>
            <a:r>
              <a:rPr lang="en-US" sz="2600" dirty="0">
                <a:solidFill>
                  <a:srgbClr val="232F3E"/>
                </a:solidFill>
              </a:rPr>
              <a:t>Book condition</a:t>
            </a:r>
          </a:p>
          <a:p>
            <a:pPr marL="457200" indent="-284163">
              <a:buFont typeface="Arial" panose="020B0604020202020204" pitchFamily="34" charset="0"/>
              <a:buChar char="•"/>
            </a:pPr>
            <a:r>
              <a:rPr lang="en-US" sz="2600" dirty="0">
                <a:solidFill>
                  <a:srgbClr val="232F3E"/>
                </a:solidFill>
              </a:rPr>
              <a:t>Month sold</a:t>
            </a:r>
          </a:p>
          <a:p>
            <a:pPr marL="457200" indent="-284163">
              <a:buFont typeface="Arial" panose="020B0604020202020204" pitchFamily="34" charset="0"/>
              <a:buChar char="•"/>
            </a:pPr>
            <a:r>
              <a:rPr lang="en-US" sz="2600" dirty="0">
                <a:solidFill>
                  <a:srgbClr val="232F3E"/>
                </a:solidFill>
              </a:rPr>
              <a:t>Year sold</a:t>
            </a:r>
          </a:p>
        </p:txBody>
      </p:sp>
      <p:grpSp>
        <p:nvGrpSpPr>
          <p:cNvPr id="18" name="Group 17">
            <a:extLst>
              <a:ext uri="{FF2B5EF4-FFF2-40B4-BE49-F238E27FC236}">
                <a16:creationId xmlns:a16="http://schemas.microsoft.com/office/drawing/2014/main" id="{F56FF800-5370-B71C-1FE3-89705E3A8290}"/>
              </a:ext>
            </a:extLst>
          </p:cNvPr>
          <p:cNvGrpSpPr/>
          <p:nvPr/>
        </p:nvGrpSpPr>
        <p:grpSpPr>
          <a:xfrm>
            <a:off x="4945178" y="4576418"/>
            <a:ext cx="5829517" cy="1263373"/>
            <a:chOff x="5150734" y="4679576"/>
            <a:chExt cx="5829517" cy="1263373"/>
          </a:xfrm>
        </p:grpSpPr>
        <p:sp>
          <p:nvSpPr>
            <p:cNvPr id="16" name="Right Bracket 15" descr="Bracket encompassing book condition, month sold, and year sold. ">
              <a:extLst>
                <a:ext uri="{FF2B5EF4-FFF2-40B4-BE49-F238E27FC236}">
                  <a16:creationId xmlns:a16="http://schemas.microsoft.com/office/drawing/2014/main" id="{3F591632-0AC2-5EFA-E5B2-6B20E112E13B}"/>
                </a:ext>
              </a:extLst>
            </p:cNvPr>
            <p:cNvSpPr/>
            <p:nvPr/>
          </p:nvSpPr>
          <p:spPr>
            <a:xfrm>
              <a:off x="5150734" y="4679576"/>
              <a:ext cx="295181" cy="1263373"/>
            </a:xfrm>
            <a:prstGeom prst="rightBracket">
              <a:avLst>
                <a:gd name="adj" fmla="val 0"/>
              </a:avLst>
            </a:prstGeom>
            <a:ln w="12700">
              <a:solidFill>
                <a:srgbClr val="232F3E"/>
              </a:solidFill>
              <a:round/>
            </a:ln>
            <a:effectLst>
              <a:outerShdw blurRad="63500" dist="53881" dir="2700016" rotWithShape="0">
                <a:scrgbClr r="0" g="0" b="0">
                  <a:alpha val="25000"/>
                </a:sc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Callout: array">
                  <a:extLst>
                    <a:ext uri="{FF2B5EF4-FFF2-40B4-BE49-F238E27FC236}">
                      <a16:creationId xmlns:a16="http://schemas.microsoft.com/office/drawing/2014/main" id="{2FA93942-9E5D-25F7-6426-5DDC194D9C03}"/>
                    </a:ext>
                    <a:ext uri="{C183D7F6-B498-43B3-948B-1728B52AA6E4}">
                      <adec:decorative xmlns:adec="http://schemas.microsoft.com/office/drawing/2017/decorative" val="0"/>
                    </a:ext>
                  </a:extLst>
                </p:cNvPr>
                <p:cNvSpPr/>
                <p:nvPr/>
              </p:nvSpPr>
              <p:spPr>
                <a:xfrm>
                  <a:off x="6315837" y="5075197"/>
                  <a:ext cx="4664414" cy="523219"/>
                </a:xfrm>
                <a:prstGeom prst="borderCallout1">
                  <a:avLst>
                    <a:gd name="adj1" fmla="val 48874"/>
                    <a:gd name="adj2" fmla="val 226"/>
                    <a:gd name="adj3" fmla="val 48967"/>
                    <a:gd name="adj4" fmla="val -18129"/>
                  </a:avLst>
                </a:prstGeom>
                <a:solidFill>
                  <a:schemeClr val="bg2"/>
                </a:solidFill>
                <a:ln w="12700">
                  <a:solidFill>
                    <a:srgbClr val="232F3E"/>
                  </a:solidFill>
                  <a:headEnd type="none" w="med" len="med"/>
                  <a:tailEnd type="triangle" w="med" len="med"/>
                </a:ln>
                <a:effectLst>
                  <a:outerShdw blurRad="63500" dist="53881" dir="2700016" rotWithShape="0">
                    <a:srgbClr val="232F3E">
                      <a:alpha val="2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smtClean="0">
                            <a:solidFill>
                              <a:schemeClr val="accent6"/>
                            </a:solidFill>
                            <a:latin typeface="Cambria Math" panose="02040503050406030204" pitchFamily="18" charset="0"/>
                          </a:rPr>
                          <m:t>𝑋</m:t>
                        </m:r>
                        <m:r>
                          <a:rPr lang="en-US" sz="2400" b="1" smtClean="0">
                            <a:solidFill>
                              <a:srgbClr val="232F3E"/>
                            </a:solidFill>
                            <a:latin typeface="Cambria Math" panose="02040503050406030204" pitchFamily="18" charset="0"/>
                          </a:rPr>
                          <m:t>=[ “</m:t>
                        </m:r>
                        <m:r>
                          <m:rPr>
                            <m:sty m:val="p"/>
                          </m:rPr>
                          <a:rPr lang="en-US" sz="2400" b="0" i="1" smtClean="0">
                            <a:solidFill>
                              <a:srgbClr val="232F3E"/>
                            </a:solidFill>
                            <a:latin typeface="Cambria Math" panose="02040503050406030204" pitchFamily="18" charset="0"/>
                          </a:rPr>
                          <m:t>good</m:t>
                        </m:r>
                        <m:r>
                          <a:rPr lang="en-US" sz="2400" b="1" smtClean="0">
                            <a:solidFill>
                              <a:srgbClr val="232F3E"/>
                            </a:solidFill>
                            <a:latin typeface="Cambria Math" panose="02040503050406030204" pitchFamily="18" charset="0"/>
                          </a:rPr>
                          <m:t>”, 5, 2019]</m:t>
                        </m:r>
                      </m:oMath>
                    </m:oMathPara>
                  </a14:m>
                  <a:endParaRPr lang="en-US" sz="2400" b="1" dirty="0">
                    <a:solidFill>
                      <a:schemeClr val="accent5"/>
                    </a:solidFill>
                    <a:latin typeface="Cambria Math" panose="02040503050406030204" pitchFamily="18" charset="0"/>
                  </a:endParaRPr>
                </a:p>
              </p:txBody>
            </p:sp>
          </mc:Choice>
          <mc:Fallback xmlns="">
            <p:sp>
              <p:nvSpPr>
                <p:cNvPr id="15" name="Callout: array">
                  <a:extLst>
                    <a:ext uri="{FF2B5EF4-FFF2-40B4-BE49-F238E27FC236}">
                      <a16:creationId xmlns:a16="http://schemas.microsoft.com/office/drawing/2014/main" id="{2FA93942-9E5D-25F7-6426-5DDC194D9C03}"/>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6315837" y="5075197"/>
                  <a:ext cx="4664414" cy="523219"/>
                </a:xfrm>
                <a:prstGeom prst="borderCallout1">
                  <a:avLst>
                    <a:gd name="adj1" fmla="val 48874"/>
                    <a:gd name="adj2" fmla="val 226"/>
                    <a:gd name="adj3" fmla="val 48967"/>
                    <a:gd name="adj4" fmla="val -18129"/>
                  </a:avLst>
                </a:prstGeom>
                <a:blipFill>
                  <a:blip r:embed="rId6"/>
                  <a:stretch>
                    <a:fillRect/>
                  </a:stretch>
                </a:blipFill>
                <a:ln w="12700">
                  <a:solidFill>
                    <a:srgbClr val="232F3E"/>
                  </a:solidFill>
                  <a:headEnd type="none" w="med" len="med"/>
                  <a:tailEnd type="triangle" w="med" len="med"/>
                </a:ln>
                <a:effectLst>
                  <a:outerShdw blurRad="63500" dist="53881" dir="2700016" rotWithShape="0">
                    <a:srgbClr val="232F3E">
                      <a:alpha val="25000"/>
                    </a:srgbClr>
                  </a:outerShdw>
                </a:effectLst>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42597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68FA18-B2C3-45A4-A4D5-1E65B9AF59E2}"/>
              </a:ext>
            </a:extLst>
          </p:cNvPr>
          <p:cNvSpPr>
            <a:spLocks noGrp="1"/>
          </p:cNvSpPr>
          <p:nvPr>
            <p:ph type="sldNum" idx="97"/>
          </p:nvPr>
        </p:nvSpPr>
        <p:spPr/>
        <p:txBody>
          <a:bodyPr/>
          <a:lstStyle/>
          <a:p>
            <a:fld id="{86A8BF56-6CB3-514C-9A64-F39D95C9E25B}" type="slidenum">
              <a:rPr lang="en-US" smtClean="0"/>
              <a:t>15</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Data: Label</a:t>
            </a:r>
          </a:p>
        </p:txBody>
      </p:sp>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2437635"/>
              </a:xfrm>
            </p:spPr>
            <p:txBody>
              <a:bodyPr/>
              <a:lstStyle/>
              <a:p>
                <a:pPr marL="0" indent="0">
                  <a:buNone/>
                </a:pPr>
                <a:r>
                  <a:rPr lang="en-US" sz="3200" b="1" dirty="0">
                    <a:solidFill>
                      <a:schemeClr val="tx2"/>
                    </a:solidFill>
                  </a:rPr>
                  <a:t>Label: </a:t>
                </a:r>
                <a:r>
                  <a:rPr lang="en-US" sz="3200" dirty="0">
                    <a:solidFill>
                      <a:schemeClr val="tx2"/>
                    </a:solidFill>
                  </a:rPr>
                  <a:t>The output that you want to predict</a:t>
                </a:r>
              </a:p>
              <a:p>
                <a:pPr lvl="1"/>
                <a:r>
                  <a:rPr lang="en-US" sz="2800" dirty="0">
                    <a:solidFill>
                      <a:schemeClr val="tx2"/>
                    </a:solidFill>
                  </a:rPr>
                  <a:t>Sometimes called the </a:t>
                </a:r>
                <a:r>
                  <a:rPr lang="en-US" sz="2800" i="1" dirty="0">
                    <a:solidFill>
                      <a:schemeClr val="tx2"/>
                    </a:solidFill>
                    <a:ea typeface="+mn-ea"/>
                    <a:cs typeface="+mn-cs"/>
                  </a:rPr>
                  <a:t>target</a:t>
                </a:r>
                <a:r>
                  <a:rPr lang="en-US" sz="2800" dirty="0">
                    <a:solidFill>
                      <a:schemeClr val="tx2"/>
                    </a:solidFill>
                  </a:rPr>
                  <a:t> </a:t>
                </a:r>
              </a:p>
              <a:p>
                <a:pPr lvl="1"/>
                <a:r>
                  <a:rPr lang="en-US" sz="2800" dirty="0"/>
                  <a:t>For a single data sample, usually denoted with the variable </a:t>
                </a:r>
                <a14:m>
                  <m:oMath xmlns:m="http://schemas.openxmlformats.org/officeDocument/2006/math">
                    <m:r>
                      <a:rPr lang="en-US" sz="2800" b="1" i="1">
                        <a:solidFill>
                          <a:schemeClr val="accent6"/>
                        </a:solidFill>
                        <a:latin typeface="Cambria Math" panose="02040503050406030204" pitchFamily="18" charset="0"/>
                      </a:rPr>
                      <m:t>𝒚</m:t>
                    </m:r>
                  </m:oMath>
                </a14:m>
                <a:endParaRPr lang="en-US" b="1" dirty="0"/>
              </a:p>
            </p:txBody>
          </p:sp>
        </mc:Choice>
        <mc:Fallback xmlns="">
          <p:sp>
            <p:nvSpPr>
              <p:cNvPr id="4" name="Content Placeholder 5">
                <a:extLst>
                  <a:ext uri="{FF2B5EF4-FFF2-40B4-BE49-F238E27FC236}">
                    <a16:creationId xmlns:a16="http://schemas.microsoft.com/office/drawing/2014/main" id="{0FFF8176-240D-94A8-6114-62857B0123DF}"/>
                  </a:ext>
                </a:extLst>
              </p:cNvPr>
              <p:cNvSpPr>
                <a:spLocks noGrp="1" noRot="1" noChangeAspect="1" noMove="1" noResize="1" noEditPoints="1" noAdjustHandles="1" noChangeArrowheads="1" noChangeShapeType="1" noTextEdit="1"/>
              </p:cNvSpPr>
              <p:nvPr>
                <p:ph idx="2"/>
              </p:nvPr>
            </p:nvSpPr>
            <p:spPr>
              <a:xfrm>
                <a:off x="365760" y="1165536"/>
                <a:ext cx="11466576" cy="2437635"/>
              </a:xfrm>
              <a:blipFill>
                <a:blip r:embed="rId4"/>
                <a:stretch>
                  <a:fillRect l="-1329" t="-325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E80A095-8545-C99F-7E10-AAAA340D61AF}"/>
              </a:ext>
            </a:extLst>
          </p:cNvPr>
          <p:cNvSpPr txBox="1"/>
          <p:nvPr/>
        </p:nvSpPr>
        <p:spPr>
          <a:xfrm>
            <a:off x="1086409" y="4171399"/>
            <a:ext cx="6813084" cy="523220"/>
          </a:xfrm>
          <a:prstGeom prst="rect">
            <a:avLst/>
          </a:prstGeom>
          <a:noFill/>
        </p:spPr>
        <p:txBody>
          <a:bodyPr wrap="none" rtlCol="0">
            <a:spAutoFit/>
          </a:bodyPr>
          <a:lstStyle/>
          <a:p>
            <a:r>
              <a:rPr lang="en-US" sz="2800" dirty="0">
                <a:solidFill>
                  <a:srgbClr val="232F3E"/>
                </a:solidFill>
              </a:rPr>
              <a:t>A particular book target: </a:t>
            </a:r>
            <a:r>
              <a:rPr lang="en-US" sz="2800" b="1" dirty="0">
                <a:solidFill>
                  <a:schemeClr val="accent6"/>
                </a:solidFill>
                <a:latin typeface="Amazon Ember display"/>
              </a:rPr>
              <a:t>book sale price</a:t>
            </a:r>
          </a:p>
        </p:txBody>
      </p:sp>
      <mc:AlternateContent xmlns:mc="http://schemas.openxmlformats.org/markup-compatibility/2006" xmlns:a14="http://schemas.microsoft.com/office/drawing/2010/main">
        <mc:Choice Requires="a14">
          <p:sp>
            <p:nvSpPr>
              <p:cNvPr id="7" name="Callout: Colors menu">
                <a:extLst>
                  <a:ext uri="{FF2B5EF4-FFF2-40B4-BE49-F238E27FC236}">
                    <a16:creationId xmlns:a16="http://schemas.microsoft.com/office/drawing/2014/main" id="{5FEF2649-B449-AA3E-029C-78AF953B043F}"/>
                  </a:ext>
                  <a:ext uri="{C183D7F6-B498-43B3-948B-1728B52AA6E4}">
                    <adec:decorative xmlns:adec="http://schemas.microsoft.com/office/drawing/2017/decorative" val="0"/>
                  </a:ext>
                </a:extLst>
              </p:cNvPr>
              <p:cNvSpPr/>
              <p:nvPr/>
            </p:nvSpPr>
            <p:spPr>
              <a:xfrm>
                <a:off x="8800951" y="4020718"/>
                <a:ext cx="1818819" cy="824581"/>
              </a:xfrm>
              <a:prstGeom prst="borderCallout1">
                <a:avLst>
                  <a:gd name="adj1" fmla="val 50895"/>
                  <a:gd name="adj2" fmla="val -375"/>
                  <a:gd name="adj3" fmla="val 51098"/>
                  <a:gd name="adj4" fmla="val -44239"/>
                </a:avLst>
              </a:prstGeom>
              <a:solidFill>
                <a:schemeClr val="bg2"/>
              </a:solidFill>
              <a:ln w="12700">
                <a:solidFill>
                  <a:schemeClr val="tx1"/>
                </a:solidFill>
                <a:headEnd type="none" w="med" len="med"/>
                <a:tailEnd type="triangle" w="med" len="med"/>
              </a:ln>
              <a:effectLst>
                <a:outerShdw blurRad="63500" dist="53881" dir="2700016" rotWithShape="0">
                  <a:srgbClr val="232F3E">
                    <a:alpha val="2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chemeClr val="accent6"/>
                          </a:solidFill>
                          <a:latin typeface="Cambria Math" panose="02040503050406030204" pitchFamily="18" charset="0"/>
                        </a:rPr>
                        <m:t>𝑦</m:t>
                      </m:r>
                      <m:r>
                        <a:rPr lang="en-US" sz="2400" b="1" i="0" smtClean="0">
                          <a:solidFill>
                            <a:schemeClr val="tx1"/>
                          </a:solidFill>
                          <a:latin typeface="Cambria Math" panose="02040503050406030204" pitchFamily="18" charset="0"/>
                        </a:rPr>
                        <m:t>=</m:t>
                      </m:r>
                      <m:r>
                        <a:rPr lang="en-US" sz="2400" b="1" i="0" smtClean="0">
                          <a:solidFill>
                            <a:schemeClr val="tx1"/>
                          </a:solidFill>
                          <a:latin typeface="Cambria Math" panose="02040503050406030204" pitchFamily="18" charset="0"/>
                        </a:rPr>
                        <m:t>𝟑𝟎</m:t>
                      </m:r>
                      <m:r>
                        <a:rPr lang="en-US" sz="2400" b="1" i="0" smtClean="0">
                          <a:solidFill>
                            <a:schemeClr val="tx1"/>
                          </a:solidFill>
                          <a:latin typeface="Cambria Math" panose="02040503050406030204" pitchFamily="18" charset="0"/>
                        </a:rPr>
                        <m:t>.</m:t>
                      </m:r>
                      <m:r>
                        <a:rPr lang="en-US" sz="2400" b="1" i="0" smtClean="0">
                          <a:solidFill>
                            <a:schemeClr val="tx1"/>
                          </a:solidFill>
                          <a:latin typeface="Cambria Math" panose="02040503050406030204" pitchFamily="18" charset="0"/>
                        </a:rPr>
                        <m:t>𝟎</m:t>
                      </m:r>
                    </m:oMath>
                  </m:oMathPara>
                </a14:m>
                <a:endParaRPr lang="en-US" sz="2400" dirty="0">
                  <a:solidFill>
                    <a:schemeClr val="tx1"/>
                  </a:solidFill>
                </a:endParaRPr>
              </a:p>
            </p:txBody>
          </p:sp>
        </mc:Choice>
        <mc:Fallback xmlns="">
          <p:sp>
            <p:nvSpPr>
              <p:cNvPr id="7" name="Callout: Colors menu">
                <a:extLst>
                  <a:ext uri="{FF2B5EF4-FFF2-40B4-BE49-F238E27FC236}">
                    <a16:creationId xmlns:a16="http://schemas.microsoft.com/office/drawing/2014/main" id="{5FEF2649-B449-AA3E-029C-78AF953B043F}"/>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8800951" y="4020718"/>
                <a:ext cx="1818819" cy="824581"/>
              </a:xfrm>
              <a:prstGeom prst="borderCallout1">
                <a:avLst>
                  <a:gd name="adj1" fmla="val 50895"/>
                  <a:gd name="adj2" fmla="val -375"/>
                  <a:gd name="adj3" fmla="val 51098"/>
                  <a:gd name="adj4" fmla="val -44239"/>
                </a:avLst>
              </a:prstGeom>
              <a:blipFill>
                <a:blip r:embed="rId5"/>
                <a:stretch>
                  <a:fillRect/>
                </a:stretch>
              </a:blipFill>
              <a:ln w="12700">
                <a:solidFill>
                  <a:schemeClr val="tx1"/>
                </a:solidFill>
                <a:headEnd type="none" w="med" len="med"/>
                <a:tailEnd type="triangle" w="med" len="med"/>
              </a:ln>
              <a:effectLst>
                <a:outerShdw blurRad="63500" dist="53881" dir="2700016" rotWithShape="0">
                  <a:srgbClr val="232F3E">
                    <a:alpha val="25000"/>
                  </a:srgb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1604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2A749186-60BD-441C-87B5-66F6720BBC45}"/>
              </a:ext>
            </a:extLst>
          </p:cNvPr>
          <p:cNvSpPr>
            <a:spLocks noGrp="1"/>
          </p:cNvSpPr>
          <p:nvPr>
            <p:ph type="sldNum" idx="97"/>
          </p:nvPr>
        </p:nvSpPr>
        <p:spPr/>
        <p:txBody>
          <a:bodyPr/>
          <a:lstStyle/>
          <a:p>
            <a:fld id="{4037B1B0-0345-4E15-985A-6BECCDBE474F}" type="slidenum">
              <a:rPr lang="en-US" smtClean="0"/>
              <a:pPr/>
              <a:t>16</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Most common types of data that are used in ML</a:t>
            </a:r>
          </a:p>
        </p:txBody>
      </p:sp>
      <p:sp>
        <p:nvSpPr>
          <p:cNvPr id="12" name="Content Placeholder 5">
            <a:extLst>
              <a:ext uri="{FF2B5EF4-FFF2-40B4-BE49-F238E27FC236}">
                <a16:creationId xmlns:a16="http://schemas.microsoft.com/office/drawing/2014/main" id="{4830704F-D200-45C4-8D45-43A39BB6BF91}"/>
              </a:ext>
            </a:extLst>
          </p:cNvPr>
          <p:cNvSpPr txBox="1">
            <a:spLocks/>
          </p:cNvSpPr>
          <p:nvPr/>
        </p:nvSpPr>
        <p:spPr>
          <a:xfrm>
            <a:off x="854200" y="1568651"/>
            <a:ext cx="3108960" cy="904809"/>
          </a:xfrm>
          <a:prstGeom prst="rect">
            <a:avLst/>
          </a:prstGeom>
        </p:spPr>
        <p:txBody>
          <a:bodyPr/>
          <a:lstStyle>
            <a:lvl1pPr marL="228600" indent="-228600" algn="l" defTabSz="914400" rtl="0" eaLnBrk="1" latinLnBrk="0" hangingPunct="1">
              <a:lnSpc>
                <a:spcPct val="90000"/>
              </a:lnSpc>
              <a:spcBef>
                <a:spcPts val="1000"/>
              </a:spcBef>
              <a:buFont typeface="Amazon Ember Display"/>
              <a:buChar char="•"/>
              <a:defRPr lang="en-US" sz="2800" kern="1200" dirty="0">
                <a:solidFill>
                  <a:srgbClr val="232F3E"/>
                </a:solidFill>
                <a:latin typeface="Amazon Ember display"/>
              </a:defRPr>
            </a:lvl1pPr>
            <a:lvl2pPr marL="6858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2pPr>
            <a:lvl3pPr marL="11430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3pPr>
            <a:lvl4pPr marL="1600200" indent="-228600" algn="l" defTabSz="914400" rtl="0" eaLnBrk="1" latinLnBrk="0" hangingPunct="1">
              <a:lnSpc>
                <a:spcPct val="90000"/>
              </a:lnSpc>
              <a:spcBef>
                <a:spcPts val="500"/>
              </a:spcBef>
              <a:buFont typeface="Amazon Ember Display"/>
              <a:buChar char="•"/>
              <a:defRPr lang="en-US" sz="1800" kern="1200" dirty="0">
                <a:solidFill>
                  <a:srgbClr val="232F3E"/>
                </a:solidFill>
                <a:latin typeface="Amazon Ember display"/>
              </a:defRPr>
            </a:lvl4pPr>
            <a:lvl5pPr marL="2057400" indent="-228600" algn="l" defTabSz="914400" rtl="0" eaLnBrk="1" latinLnBrk="0" hangingPunct="1">
              <a:lnSpc>
                <a:spcPct val="90000"/>
              </a:lnSpc>
              <a:spcBef>
                <a:spcPts val="500"/>
              </a:spcBef>
              <a:buFont typeface="Amazon Ember Display"/>
              <a:buChar char="•"/>
              <a:defRPr lang="en-US" sz="2000" kern="1200" dirty="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a:lstStyle>
          <a:p>
            <a:pPr marL="0" indent="0" algn="ctr">
              <a:buFont typeface="Amazon Ember Display"/>
              <a:buNone/>
            </a:pPr>
            <a:r>
              <a:rPr lang="en-US" dirty="0">
                <a:solidFill>
                  <a:schemeClr val="tx2"/>
                </a:solidFill>
              </a:rPr>
              <a:t>Tabular </a:t>
            </a:r>
            <a:br>
              <a:rPr lang="en-US" dirty="0">
                <a:solidFill>
                  <a:schemeClr val="tx2"/>
                </a:solidFill>
              </a:rPr>
            </a:br>
            <a:r>
              <a:rPr lang="en-US" dirty="0">
                <a:solidFill>
                  <a:schemeClr val="tx2"/>
                </a:solidFill>
              </a:rPr>
              <a:t>(in tables)</a:t>
            </a:r>
          </a:p>
          <a:p>
            <a:pPr lvl="1"/>
            <a:endParaRPr lang="en-US" b="1" dirty="0">
              <a:solidFill>
                <a:schemeClr val="tx2"/>
              </a:solidFill>
            </a:endParaRPr>
          </a:p>
          <a:p>
            <a:pPr marL="0" indent="0">
              <a:buFont typeface="Amazon Ember Display"/>
              <a:buNone/>
            </a:pPr>
            <a:endParaRPr lang="en-US" dirty="0"/>
          </a:p>
          <a:p>
            <a:endParaRPr lang="en-US" sz="2400" dirty="0"/>
          </a:p>
        </p:txBody>
      </p:sp>
      <p:graphicFrame>
        <p:nvGraphicFramePr>
          <p:cNvPr id="6" name="Table 3">
            <a:extLst>
              <a:ext uri="{FF2B5EF4-FFF2-40B4-BE49-F238E27FC236}">
                <a16:creationId xmlns:a16="http://schemas.microsoft.com/office/drawing/2014/main" id="{DC9B25D3-529F-4CFD-A23C-15254EDD6C2D}"/>
              </a:ext>
            </a:extLst>
          </p:cNvPr>
          <p:cNvGraphicFramePr>
            <a:graphicFrameLocks noGrp="1"/>
          </p:cNvGraphicFramePr>
          <p:nvPr>
            <p:extLst>
              <p:ext uri="{D42A27DB-BD31-4B8C-83A1-F6EECF244321}">
                <p14:modId xmlns:p14="http://schemas.microsoft.com/office/powerpoint/2010/main" val="1252473213"/>
              </p:ext>
            </p:extLst>
          </p:nvPr>
        </p:nvGraphicFramePr>
        <p:xfrm>
          <a:off x="386840" y="2692009"/>
          <a:ext cx="4043680" cy="2438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05840">
                  <a:extLst>
                    <a:ext uri="{9D8B030D-6E8A-4147-A177-3AD203B41FA5}">
                      <a16:colId xmlns:a16="http://schemas.microsoft.com/office/drawing/2014/main" val="3061260050"/>
                    </a:ext>
                  </a:extLst>
                </a:gridCol>
                <a:gridCol w="834454">
                  <a:extLst>
                    <a:ext uri="{9D8B030D-6E8A-4147-A177-3AD203B41FA5}">
                      <a16:colId xmlns:a16="http://schemas.microsoft.com/office/drawing/2014/main" val="120097463"/>
                    </a:ext>
                  </a:extLst>
                </a:gridCol>
                <a:gridCol w="1329626">
                  <a:extLst>
                    <a:ext uri="{9D8B030D-6E8A-4147-A177-3AD203B41FA5}">
                      <a16:colId xmlns:a16="http://schemas.microsoft.com/office/drawing/2014/main" val="3635344076"/>
                    </a:ext>
                  </a:extLst>
                </a:gridCol>
                <a:gridCol w="873760">
                  <a:extLst>
                    <a:ext uri="{9D8B030D-6E8A-4147-A177-3AD203B41FA5}">
                      <a16:colId xmlns:a16="http://schemas.microsoft.com/office/drawing/2014/main" val="323086489"/>
                    </a:ext>
                  </a:extLst>
                </a:gridCol>
              </a:tblGrid>
              <a:tr h="223608">
                <a:tc>
                  <a:txBody>
                    <a:bodyPr/>
                    <a:lstStyle/>
                    <a:p>
                      <a:pPr algn="ctr"/>
                      <a:r>
                        <a:rPr lang="en-US" sz="2000" dirty="0"/>
                        <a:t>Month Sold</a:t>
                      </a:r>
                    </a:p>
                  </a:txBody>
                  <a:tcPr/>
                </a:tc>
                <a:tc>
                  <a:txBody>
                    <a:bodyPr/>
                    <a:lstStyle/>
                    <a:p>
                      <a:pPr algn="ctr"/>
                      <a:r>
                        <a:rPr lang="en-US" sz="2000" dirty="0"/>
                        <a:t>Year Sold</a:t>
                      </a:r>
                    </a:p>
                  </a:txBody>
                  <a:tcPr/>
                </a:tc>
                <a:tc>
                  <a:txBody>
                    <a:bodyPr/>
                    <a:lstStyle/>
                    <a:p>
                      <a:pPr algn="ctr"/>
                      <a:r>
                        <a:rPr lang="en-US" sz="2000" dirty="0"/>
                        <a:t>Genre</a:t>
                      </a:r>
                    </a:p>
                  </a:txBody>
                  <a:tcPr/>
                </a:tc>
                <a:tc>
                  <a:txBody>
                    <a:bodyPr/>
                    <a:lstStyle/>
                    <a:p>
                      <a:pPr algn="ctr"/>
                      <a:r>
                        <a:rPr lang="en-US" sz="2000" dirty="0"/>
                        <a:t>Sale Price</a:t>
                      </a:r>
                    </a:p>
                  </a:txBody>
                  <a:tcPr/>
                </a:tc>
                <a:extLst>
                  <a:ext uri="{0D108BD9-81ED-4DB2-BD59-A6C34878D82A}">
                    <a16:rowId xmlns:a16="http://schemas.microsoft.com/office/drawing/2014/main" val="1846816325"/>
                  </a:ext>
                </a:extLst>
              </a:tr>
              <a:tr h="268329">
                <a:tc>
                  <a:txBody>
                    <a:bodyPr/>
                    <a:lstStyle/>
                    <a:p>
                      <a:pPr algn="ctr"/>
                      <a:r>
                        <a:rPr lang="en-US" dirty="0"/>
                        <a:t>7</a:t>
                      </a:r>
                    </a:p>
                  </a:txBody>
                  <a:tcPr/>
                </a:tc>
                <a:tc>
                  <a:txBody>
                    <a:bodyPr/>
                    <a:lstStyle/>
                    <a:p>
                      <a:pPr algn="ctr"/>
                      <a:r>
                        <a:rPr lang="en-US" dirty="0"/>
                        <a:t>2008</a:t>
                      </a:r>
                    </a:p>
                  </a:txBody>
                  <a:tcPr/>
                </a:tc>
                <a:tc>
                  <a:txBody>
                    <a:bodyPr/>
                    <a:lstStyle/>
                    <a:p>
                      <a:pPr algn="ctr"/>
                      <a:r>
                        <a:rPr lang="en-US" dirty="0"/>
                        <a:t>Romance</a:t>
                      </a:r>
                    </a:p>
                  </a:txBody>
                  <a:tcPr/>
                </a:tc>
                <a:tc>
                  <a:txBody>
                    <a:bodyPr/>
                    <a:lstStyle/>
                    <a:p>
                      <a:pPr algn="ctr"/>
                      <a:r>
                        <a:rPr lang="en-US" dirty="0"/>
                        <a:t>18.10</a:t>
                      </a:r>
                    </a:p>
                  </a:txBody>
                  <a:tcPr/>
                </a:tc>
                <a:extLst>
                  <a:ext uri="{0D108BD9-81ED-4DB2-BD59-A6C34878D82A}">
                    <a16:rowId xmlns:a16="http://schemas.microsoft.com/office/drawing/2014/main" val="146263361"/>
                  </a:ext>
                </a:extLst>
              </a:tr>
              <a:tr h="268329">
                <a:tc>
                  <a:txBody>
                    <a:bodyPr/>
                    <a:lstStyle/>
                    <a:p>
                      <a:pPr algn="ctr"/>
                      <a:r>
                        <a:rPr lang="en-US" dirty="0"/>
                        <a:t>7</a:t>
                      </a:r>
                    </a:p>
                  </a:txBody>
                  <a:tcPr/>
                </a:tc>
                <a:tc>
                  <a:txBody>
                    <a:bodyPr/>
                    <a:lstStyle/>
                    <a:p>
                      <a:pPr algn="ctr"/>
                      <a:r>
                        <a:rPr lang="en-US" dirty="0"/>
                        <a:t>2007</a:t>
                      </a:r>
                    </a:p>
                  </a:txBody>
                  <a:tcPr/>
                </a:tc>
                <a:tc>
                  <a:txBody>
                    <a:bodyPr/>
                    <a:lstStyle/>
                    <a:p>
                      <a:pPr algn="ctr"/>
                      <a:r>
                        <a:rPr lang="en-US" dirty="0"/>
                        <a:t>Astronomy</a:t>
                      </a:r>
                    </a:p>
                  </a:txBody>
                  <a:tcPr/>
                </a:tc>
                <a:tc>
                  <a:txBody>
                    <a:bodyPr/>
                    <a:lstStyle/>
                    <a:p>
                      <a:pPr algn="ctr"/>
                      <a:r>
                        <a:rPr lang="en-US" dirty="0"/>
                        <a:t>13.00</a:t>
                      </a:r>
                    </a:p>
                  </a:txBody>
                  <a:tcPr/>
                </a:tc>
                <a:extLst>
                  <a:ext uri="{0D108BD9-81ED-4DB2-BD59-A6C34878D82A}">
                    <a16:rowId xmlns:a16="http://schemas.microsoft.com/office/drawing/2014/main" val="1209902434"/>
                  </a:ext>
                </a:extLst>
              </a:tr>
              <a:tr h="268329">
                <a:tc>
                  <a:txBody>
                    <a:bodyPr/>
                    <a:lstStyle/>
                    <a:p>
                      <a:pPr algn="ctr"/>
                      <a:r>
                        <a:rPr lang="en-US" dirty="0"/>
                        <a:t>7</a:t>
                      </a:r>
                    </a:p>
                  </a:txBody>
                  <a:tcPr/>
                </a:tc>
                <a:tc>
                  <a:txBody>
                    <a:bodyPr/>
                    <a:lstStyle/>
                    <a:p>
                      <a:pPr algn="ctr"/>
                      <a:r>
                        <a:rPr lang="en-US" dirty="0"/>
                        <a:t>2008</a:t>
                      </a:r>
                    </a:p>
                  </a:txBody>
                  <a:tcPr/>
                </a:tc>
                <a:tc>
                  <a:txBody>
                    <a:bodyPr/>
                    <a:lstStyle/>
                    <a:p>
                      <a:pPr algn="ctr"/>
                      <a:r>
                        <a:rPr lang="en-US" dirty="0"/>
                        <a:t>Biography</a:t>
                      </a:r>
                    </a:p>
                  </a:txBody>
                  <a:tcPr/>
                </a:tc>
                <a:tc>
                  <a:txBody>
                    <a:bodyPr/>
                    <a:lstStyle/>
                    <a:p>
                      <a:pPr algn="ctr"/>
                      <a:r>
                        <a:rPr lang="en-US" dirty="0"/>
                        <a:t>19.99</a:t>
                      </a:r>
                    </a:p>
                  </a:txBody>
                  <a:tcPr/>
                </a:tc>
                <a:extLst>
                  <a:ext uri="{0D108BD9-81ED-4DB2-BD59-A6C34878D82A}">
                    <a16:rowId xmlns:a16="http://schemas.microsoft.com/office/drawing/2014/main" val="1248750244"/>
                  </a:ext>
                </a:extLst>
              </a:tr>
              <a:tr h="268329">
                <a:tc>
                  <a:txBody>
                    <a:bodyPr/>
                    <a:lstStyle/>
                    <a:p>
                      <a:pPr algn="ctr"/>
                      <a:r>
                        <a:rPr lang="en-US" dirty="0"/>
                        <a:t>10</a:t>
                      </a:r>
                    </a:p>
                  </a:txBody>
                  <a:tcPr/>
                </a:tc>
                <a:tc>
                  <a:txBody>
                    <a:bodyPr/>
                    <a:lstStyle/>
                    <a:p>
                      <a:pPr algn="ctr"/>
                      <a:r>
                        <a:rPr lang="en-US" dirty="0"/>
                        <a:t>2006</a:t>
                      </a:r>
                    </a:p>
                  </a:txBody>
                  <a:tcPr/>
                </a:tc>
                <a:tc>
                  <a:txBody>
                    <a:bodyPr/>
                    <a:lstStyle/>
                    <a:p>
                      <a:pPr algn="ctr"/>
                      <a:r>
                        <a:rPr lang="en-US" dirty="0"/>
                        <a:t>Science Fiction</a:t>
                      </a:r>
                    </a:p>
                  </a:txBody>
                  <a:tcPr/>
                </a:tc>
                <a:tc>
                  <a:txBody>
                    <a:bodyPr/>
                    <a:lstStyle/>
                    <a:p>
                      <a:pPr algn="ctr"/>
                      <a:r>
                        <a:rPr lang="en-US" dirty="0"/>
                        <a:t>25.20</a:t>
                      </a:r>
                    </a:p>
                  </a:txBody>
                  <a:tcPr/>
                </a:tc>
                <a:extLst>
                  <a:ext uri="{0D108BD9-81ED-4DB2-BD59-A6C34878D82A}">
                    <a16:rowId xmlns:a16="http://schemas.microsoft.com/office/drawing/2014/main" val="2810709739"/>
                  </a:ext>
                </a:extLst>
              </a:tr>
            </a:tbl>
          </a:graphicData>
        </a:graphic>
      </p:graphicFrame>
      <p:sp>
        <p:nvSpPr>
          <p:cNvPr id="15" name="Content Placeholder 2">
            <a:extLst>
              <a:ext uri="{FF2B5EF4-FFF2-40B4-BE49-F238E27FC236}">
                <a16:creationId xmlns:a16="http://schemas.microsoft.com/office/drawing/2014/main" id="{2E714E1A-816A-49B4-84CB-B220F87888A8}"/>
              </a:ext>
            </a:extLst>
          </p:cNvPr>
          <p:cNvSpPr txBox="1">
            <a:spLocks/>
          </p:cNvSpPr>
          <p:nvPr/>
        </p:nvSpPr>
        <p:spPr>
          <a:xfrm>
            <a:off x="5719966" y="1980672"/>
            <a:ext cx="1645884" cy="492788"/>
          </a:xfrm>
          <a:prstGeom prst="rect">
            <a:avLst/>
          </a:prstGeom>
        </p:spPr>
        <p:txBody>
          <a:bodyPr/>
          <a:lstStyle>
            <a:lvl1pPr marL="228600" indent="-228600" algn="l" defTabSz="914400" rtl="0" eaLnBrk="1" latinLnBrk="0" hangingPunct="1">
              <a:lnSpc>
                <a:spcPct val="90000"/>
              </a:lnSpc>
              <a:spcBef>
                <a:spcPts val="1000"/>
              </a:spcBef>
              <a:buFont typeface="Amazon Ember Display"/>
              <a:buChar char="•"/>
              <a:defRPr lang="en-US" sz="2800" kern="1200" dirty="0">
                <a:solidFill>
                  <a:srgbClr val="232F3E"/>
                </a:solidFill>
                <a:latin typeface="Amazon Ember display"/>
              </a:defRPr>
            </a:lvl1pPr>
            <a:lvl2pPr marL="6858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2pPr>
            <a:lvl3pPr marL="1143000" indent="-228600" algn="l" defTabSz="914400" rtl="0" eaLnBrk="1" latinLnBrk="0" hangingPunct="1">
              <a:lnSpc>
                <a:spcPct val="90000"/>
              </a:lnSpc>
              <a:spcBef>
                <a:spcPts val="500"/>
              </a:spcBef>
              <a:buFont typeface="Amazon Ember Display"/>
              <a:buChar char="•"/>
              <a:defRPr lang="en-US" sz="2400" kern="1200" dirty="0">
                <a:solidFill>
                  <a:srgbClr val="232F3E"/>
                </a:solidFill>
                <a:latin typeface="Amazon Ember display"/>
              </a:defRPr>
            </a:lvl3pPr>
            <a:lvl4pPr marL="1600200" indent="-228600" algn="l" defTabSz="914400" rtl="0" eaLnBrk="1" latinLnBrk="0" hangingPunct="1">
              <a:lnSpc>
                <a:spcPct val="90000"/>
              </a:lnSpc>
              <a:spcBef>
                <a:spcPts val="500"/>
              </a:spcBef>
              <a:buFont typeface="Amazon Ember Display"/>
              <a:buChar char="•"/>
              <a:defRPr lang="en-US" sz="1800" kern="1200" dirty="0">
                <a:solidFill>
                  <a:srgbClr val="232F3E"/>
                </a:solidFill>
                <a:latin typeface="Amazon Ember display"/>
              </a:defRPr>
            </a:lvl4pPr>
            <a:lvl5pPr marL="2057400" indent="-228600" algn="l" defTabSz="914400" rtl="0" eaLnBrk="1" latinLnBrk="0" hangingPunct="1">
              <a:lnSpc>
                <a:spcPct val="90000"/>
              </a:lnSpc>
              <a:spcBef>
                <a:spcPts val="500"/>
              </a:spcBef>
              <a:buFont typeface="Amazon Ember Display"/>
              <a:buChar char="•"/>
              <a:defRPr lang="en-US" sz="2000" kern="1200" dirty="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a:lstStyle>
          <a:p>
            <a:pPr marL="0" indent="0" algn="ctr">
              <a:buFont typeface="Amazon Ember Display"/>
              <a:buNone/>
            </a:pPr>
            <a:r>
              <a:rPr lang="en-US" dirty="0"/>
              <a:t>Image</a:t>
            </a:r>
            <a:endParaRPr lang="en-US" sz="2400" dirty="0"/>
          </a:p>
        </p:txBody>
      </p:sp>
      <p:pic>
        <p:nvPicPr>
          <p:cNvPr id="7" name="Picture 6" descr="Hand pulling one book from a shelf of library books.">
            <a:extLst>
              <a:ext uri="{FF2B5EF4-FFF2-40B4-BE49-F238E27FC236}">
                <a16:creationId xmlns:a16="http://schemas.microsoft.com/office/drawing/2014/main" id="{EA95F898-D1CA-4B36-919D-BB52F19D6D1E}"/>
              </a:ext>
            </a:extLst>
          </p:cNvPr>
          <p:cNvPicPr>
            <a:picLocks noChangeAspect="1"/>
          </p:cNvPicPr>
          <p:nvPr/>
        </p:nvPicPr>
        <p:blipFill>
          <a:blip r:embed="rId4"/>
          <a:stretch>
            <a:fillRect/>
          </a:stretch>
        </p:blipFill>
        <p:spPr>
          <a:xfrm>
            <a:off x="4902500" y="2838320"/>
            <a:ext cx="3280816" cy="2189588"/>
          </a:xfrm>
          <a:prstGeom prst="rect">
            <a:avLst/>
          </a:prstGeom>
          <a:ln w="12700">
            <a:solidFill>
              <a:srgbClr val="232F3E"/>
            </a:solidFill>
          </a:ln>
          <a:effectLst>
            <a:outerShdw blurRad="63500" dist="53881" dir="2700016" rotWithShape="0">
              <a:scrgbClr r="0" g="0" b="0">
                <a:alpha val="25000"/>
              </a:scrgbClr>
            </a:outerShdw>
          </a:effectLst>
        </p:spPr>
      </p:pic>
      <p:sp>
        <p:nvSpPr>
          <p:cNvPr id="17" name="Content Placeholder 5">
            <a:extLst>
              <a:ext uri="{FF2B5EF4-FFF2-40B4-BE49-F238E27FC236}">
                <a16:creationId xmlns:a16="http://schemas.microsoft.com/office/drawing/2014/main" id="{BEEEC8FE-6E71-4C25-BCDF-CBD11E8704E7}"/>
              </a:ext>
            </a:extLst>
          </p:cNvPr>
          <p:cNvSpPr txBox="1">
            <a:spLocks/>
          </p:cNvSpPr>
          <p:nvPr/>
        </p:nvSpPr>
        <p:spPr>
          <a:xfrm>
            <a:off x="8442626" y="1980672"/>
            <a:ext cx="3340838" cy="4927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mazon Ember Display"/>
              <a:buChar char="•"/>
              <a:defRPr lang="en-US" sz="2800" kern="1200">
                <a:solidFill>
                  <a:srgbClr val="232F3E"/>
                </a:solidFill>
                <a:latin typeface="Amazon Ember display"/>
              </a:defRPr>
            </a:lvl1pPr>
            <a:lvl2pPr marL="461963" indent="-228600" algn="l" defTabSz="914400" rtl="0" eaLnBrk="1" latinLnBrk="0" hangingPunct="1">
              <a:lnSpc>
                <a:spcPct val="100000"/>
              </a:lnSpc>
              <a:spcBef>
                <a:spcPts val="500"/>
              </a:spcBef>
              <a:spcAft>
                <a:spcPts val="600"/>
              </a:spcAft>
              <a:buFont typeface="Amazon Ember Display"/>
              <a:buChar char="•"/>
              <a:defRPr lang="en-US" sz="2400" kern="1200">
                <a:solidFill>
                  <a:srgbClr val="232F3E"/>
                </a:solidFill>
                <a:latin typeface="Amazon Ember display"/>
              </a:defRPr>
            </a:lvl2pPr>
            <a:lvl3pPr marL="684213" indent="-228600" algn="l" defTabSz="914400" rtl="0" eaLnBrk="1" latinLnBrk="0" hangingPunct="1">
              <a:lnSpc>
                <a:spcPct val="100000"/>
              </a:lnSpc>
              <a:spcBef>
                <a:spcPts val="500"/>
              </a:spcBef>
              <a:spcAft>
                <a:spcPts val="600"/>
              </a:spcAft>
              <a:buFont typeface="Amazon Ember Display"/>
              <a:buChar char="•"/>
              <a:defRPr lang="en-US" sz="2000" kern="1200">
                <a:solidFill>
                  <a:srgbClr val="232F3E"/>
                </a:solidFill>
                <a:latin typeface="Amazon Ember display"/>
              </a:defRPr>
            </a:lvl3pPr>
            <a:lvl4pPr marL="914400" indent="-228600" algn="l" defTabSz="914400" rtl="0" eaLnBrk="1" latinLnBrk="0" hangingPunct="1">
              <a:lnSpc>
                <a:spcPct val="100000"/>
              </a:lnSpc>
              <a:spcBef>
                <a:spcPts val="500"/>
              </a:spcBef>
              <a:spcAft>
                <a:spcPts val="600"/>
              </a:spcAft>
              <a:buFont typeface="Amazon Ember Display"/>
              <a:buChar char="•"/>
              <a:defRPr lang="en-US" sz="1800" kern="1200">
                <a:solidFill>
                  <a:srgbClr val="232F3E"/>
                </a:solidFill>
                <a:latin typeface="Amazon Ember display"/>
              </a:defRPr>
            </a:lvl4pPr>
            <a:lvl5pPr marL="1144588" indent="-228600" algn="l" defTabSz="914400" rtl="0" eaLnBrk="1" latinLnBrk="0" hangingPunct="1">
              <a:lnSpc>
                <a:spcPct val="100000"/>
              </a:lnSpc>
              <a:spcBef>
                <a:spcPts val="500"/>
              </a:spcBef>
              <a:spcAft>
                <a:spcPts val="600"/>
              </a:spcAft>
              <a:buFont typeface="Amazon Ember Display"/>
              <a:buChar char="•"/>
              <a:defRPr lang="en-US" sz="1800" kern="120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a:lstStyle>
          <a:p>
            <a:pPr marL="0" indent="0" algn="ctr">
              <a:buFont typeface="Amazon Ember Display"/>
              <a:buNone/>
            </a:pPr>
            <a:r>
              <a:rPr lang="en-US" dirty="0"/>
              <a:t>Text</a:t>
            </a:r>
          </a:p>
          <a:p>
            <a:endParaRPr lang="en-US" sz="2400" dirty="0"/>
          </a:p>
        </p:txBody>
      </p:sp>
      <p:sp>
        <p:nvSpPr>
          <p:cNvPr id="19" name="TextBox 18">
            <a:extLst>
              <a:ext uri="{FF2B5EF4-FFF2-40B4-BE49-F238E27FC236}">
                <a16:creationId xmlns:a16="http://schemas.microsoft.com/office/drawing/2014/main" id="{1C0F6179-1523-48DC-A6E2-646D4238A972}"/>
              </a:ext>
            </a:extLst>
          </p:cNvPr>
          <p:cNvSpPr txBox="1"/>
          <p:nvPr/>
        </p:nvSpPr>
        <p:spPr>
          <a:xfrm>
            <a:off x="8676377" y="2640452"/>
            <a:ext cx="2873337" cy="258532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r>
              <a:rPr lang="en-US" dirty="0"/>
              <a:t>Books have that strange quality, that being of the frailest and tenderest matter, they outlast brass, iron and marble.</a:t>
            </a:r>
          </a:p>
          <a:p>
            <a:endParaRPr lang="en-US" dirty="0"/>
          </a:p>
          <a:p>
            <a:r>
              <a:rPr lang="en-US" dirty="0"/>
              <a:t>– William Drummond,</a:t>
            </a:r>
            <a:br>
              <a:rPr lang="en-US" dirty="0"/>
            </a:br>
            <a:r>
              <a:rPr lang="en-US" i="1" dirty="0"/>
              <a:t>Bibliotheca Edinburgena Lectori</a:t>
            </a:r>
          </a:p>
        </p:txBody>
      </p:sp>
      <p:sp>
        <p:nvSpPr>
          <p:cNvPr id="16" name="Rectangle: Rounded Corners 15">
            <a:extLst>
              <a:ext uri="{FF2B5EF4-FFF2-40B4-BE49-F238E27FC236}">
                <a16:creationId xmlns:a16="http://schemas.microsoft.com/office/drawing/2014/main" id="{504E506C-705F-4B0D-9DE9-5FC83511D18E}"/>
              </a:ext>
              <a:ext uri="{C183D7F6-B498-43B3-948B-1728B52AA6E4}">
                <adec:decorative xmlns:adec="http://schemas.microsoft.com/office/drawing/2017/decorative" val="1"/>
              </a:ext>
            </a:extLst>
          </p:cNvPr>
          <p:cNvSpPr/>
          <p:nvPr/>
        </p:nvSpPr>
        <p:spPr>
          <a:xfrm>
            <a:off x="174171" y="1354237"/>
            <a:ext cx="4469019" cy="4884517"/>
          </a:xfrm>
          <a:prstGeom prst="roundRect">
            <a:avLst>
              <a:gd name="adj" fmla="val 6831"/>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4DA2B1-FA6D-4C52-B585-21C17CCC76AB}"/>
              </a:ext>
            </a:extLst>
          </p:cNvPr>
          <p:cNvSpPr txBox="1"/>
          <p:nvPr/>
        </p:nvSpPr>
        <p:spPr>
          <a:xfrm>
            <a:off x="517250" y="5289349"/>
            <a:ext cx="3782860" cy="830997"/>
          </a:xfrm>
          <a:prstGeom prst="rect">
            <a:avLst/>
          </a:prstGeom>
          <a:noFill/>
        </p:spPr>
        <p:txBody>
          <a:bodyPr wrap="square" rtlCol="0">
            <a:spAutoFit/>
          </a:bodyPr>
          <a:lstStyle/>
          <a:p>
            <a:pPr algn="ctr"/>
            <a:r>
              <a:rPr lang="en-US" sz="2400" dirty="0">
                <a:solidFill>
                  <a:schemeClr val="accent6"/>
                </a:solidFill>
              </a:rPr>
              <a:t>Tabular data will be used for the pricing problem</a:t>
            </a:r>
          </a:p>
        </p:txBody>
      </p:sp>
    </p:spTree>
    <p:custDataLst>
      <p:tags r:id="rId1"/>
    </p:custDataLst>
    <p:extLst>
      <p:ext uri="{BB962C8B-B14F-4D97-AF65-F5344CB8AC3E}">
        <p14:creationId xmlns:p14="http://schemas.microsoft.com/office/powerpoint/2010/main" val="14117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0183F4-6FFC-4BDF-A0BC-A6D81646567A}"/>
              </a:ext>
            </a:extLst>
          </p:cNvPr>
          <p:cNvSpPr>
            <a:spLocks noGrp="1"/>
          </p:cNvSpPr>
          <p:nvPr>
            <p:ph type="sldNum" idx="97"/>
          </p:nvPr>
        </p:nvSpPr>
        <p:spPr/>
        <p:txBody>
          <a:bodyPr/>
          <a:lstStyle/>
          <a:p>
            <a:fld id="{86A8BF56-6CB3-514C-9A64-F39D95C9E25B}" type="slidenum">
              <a:rPr lang="en-US" smtClean="0"/>
              <a:pPr/>
              <a:t>17</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Tabular data: Features and labels</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1119115"/>
          </a:xfrm>
        </p:spPr>
        <p:txBody>
          <a:bodyPr/>
          <a:lstStyle/>
          <a:p>
            <a:r>
              <a:rPr lang="en-US" dirty="0"/>
              <a:t>Rows represent each data sample.</a:t>
            </a:r>
          </a:p>
          <a:p>
            <a:r>
              <a:rPr lang="en-US" dirty="0"/>
              <a:t>Columns represent each feature and the label.</a:t>
            </a:r>
          </a:p>
        </p:txBody>
      </p:sp>
      <p:pic>
        <p:nvPicPr>
          <p:cNvPr id="17" name="Picture 16">
            <a:extLst>
              <a:ext uri="{FF2B5EF4-FFF2-40B4-BE49-F238E27FC236}">
                <a16:creationId xmlns:a16="http://schemas.microsoft.com/office/drawing/2014/main" id="{2DC7BF2C-9875-45C0-8D90-69C5BAC7CB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27340" y="2416915"/>
            <a:ext cx="6504996" cy="3529890"/>
          </a:xfrm>
          <a:prstGeom prst="rect">
            <a:avLst/>
          </a:prstGeom>
        </p:spPr>
      </p:pic>
    </p:spTree>
    <p:custDataLst>
      <p:tags r:id="rId1"/>
    </p:custDataLst>
    <p:extLst>
      <p:ext uri="{BB962C8B-B14F-4D97-AF65-F5344CB8AC3E}">
        <p14:creationId xmlns:p14="http://schemas.microsoft.com/office/powerpoint/2010/main" val="94559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F88848-2333-4A1E-9610-CB0A40ACCFFD}"/>
              </a:ext>
            </a:extLst>
          </p:cNvPr>
          <p:cNvSpPr>
            <a:spLocks noGrp="1"/>
          </p:cNvSpPr>
          <p:nvPr>
            <p:ph type="sldNum" idx="97"/>
          </p:nvPr>
        </p:nvSpPr>
        <p:spPr/>
        <p:txBody>
          <a:bodyPr/>
          <a:lstStyle/>
          <a:p>
            <a:fld id="{86A8BF56-6CB3-514C-9A64-F39D95C9E25B}" type="slidenum">
              <a:rPr lang="en-US" smtClean="0"/>
              <a:pPr/>
              <a:t>18</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Tabular data: Vectors and variables</a:t>
            </a:r>
          </a:p>
        </p:txBody>
      </p:sp>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1123394"/>
              </a:xfrm>
            </p:spPr>
            <p:txBody>
              <a:bodyPr/>
              <a:lstStyle/>
              <a:p>
                <a:r>
                  <a:rPr lang="en-US" dirty="0"/>
                  <a:t>Features are represented by a vector </a:t>
                </a:r>
                <a14:m>
                  <m:oMath xmlns:m="http://schemas.openxmlformats.org/officeDocument/2006/math">
                    <m:r>
                      <a:rPr lang="en-US" b="1" i="1" smtClean="0">
                        <a:solidFill>
                          <a:schemeClr val="accent5"/>
                        </a:solidFill>
                        <a:latin typeface="Cambria Math" panose="02040503050406030204" pitchFamily="18" charset="0"/>
                      </a:rPr>
                      <m:t>𝑿</m:t>
                    </m:r>
                  </m:oMath>
                </a14:m>
                <a:r>
                  <a:rPr lang="en-US" dirty="0"/>
                  <a:t>.</a:t>
                </a:r>
              </a:p>
              <a:p>
                <a:r>
                  <a:rPr lang="en-US" dirty="0"/>
                  <a:t>Labels are represented by a variable </a:t>
                </a:r>
                <a14:m>
                  <m:oMath xmlns:m="http://schemas.openxmlformats.org/officeDocument/2006/math">
                    <m:r>
                      <a:rPr lang="en-US" b="1" i="1" smtClean="0">
                        <a:solidFill>
                          <a:schemeClr val="accent2">
                            <a:lumMod val="75000"/>
                          </a:schemeClr>
                        </a:solidFill>
                        <a:latin typeface="Cambria Math" panose="02040503050406030204" pitchFamily="18" charset="0"/>
                      </a:rPr>
                      <m:t>𝒚</m:t>
                    </m:r>
                  </m:oMath>
                </a14:m>
                <a:r>
                  <a:rPr lang="en-US" dirty="0"/>
                  <a:t>.</a:t>
                </a:r>
              </a:p>
            </p:txBody>
          </p:sp>
        </mc:Choice>
        <mc:Fallback xmlns="">
          <p:sp>
            <p:nvSpPr>
              <p:cNvPr id="4" name="Content Placeholder 5">
                <a:extLst>
                  <a:ext uri="{FF2B5EF4-FFF2-40B4-BE49-F238E27FC236}">
                    <a16:creationId xmlns:a16="http://schemas.microsoft.com/office/drawing/2014/main" id="{0FFF8176-240D-94A8-6114-62857B0123DF}"/>
                  </a:ext>
                </a:extLst>
              </p:cNvPr>
              <p:cNvSpPr>
                <a:spLocks noGrp="1" noRot="1" noChangeAspect="1" noMove="1" noResize="1" noEditPoints="1" noAdjustHandles="1" noChangeArrowheads="1" noChangeShapeType="1" noTextEdit="1"/>
              </p:cNvSpPr>
              <p:nvPr>
                <p:ph idx="2"/>
              </p:nvPr>
            </p:nvSpPr>
            <p:spPr>
              <a:xfrm>
                <a:off x="365760" y="1165536"/>
                <a:ext cx="11466576" cy="1123394"/>
              </a:xfrm>
              <a:blipFill>
                <a:blip r:embed="rId4"/>
                <a:stretch>
                  <a:fillRect l="-1106" t="-6742" b="-20225"/>
                </a:stretch>
              </a:blipFill>
            </p:spPr>
            <p:txBody>
              <a:bodyPr/>
              <a:lstStyle/>
              <a:p>
                <a:r>
                  <a:rPr lang="en-US">
                    <a:noFill/>
                  </a:rPr>
                  <a:t> </a:t>
                </a:r>
              </a:p>
            </p:txBody>
          </p:sp>
        </mc:Fallback>
      </mc:AlternateContent>
      <p:pic>
        <p:nvPicPr>
          <p:cNvPr id="14" name="Picture 13" descr="Table from previous slide. First three columns are features, and fourth column is the label. Highlights to show that feature columns are denoted as X and labels are represented as y.">
            <a:extLst>
              <a:ext uri="{FF2B5EF4-FFF2-40B4-BE49-F238E27FC236}">
                <a16:creationId xmlns:a16="http://schemas.microsoft.com/office/drawing/2014/main" id="{C056FE73-4C01-4B06-A744-570964F9B538}"/>
              </a:ext>
            </a:extLst>
          </p:cNvPr>
          <p:cNvPicPr>
            <a:picLocks noChangeAspect="1"/>
          </p:cNvPicPr>
          <p:nvPr/>
        </p:nvPicPr>
        <p:blipFill>
          <a:blip r:embed="rId5"/>
          <a:srcRect/>
          <a:stretch/>
        </p:blipFill>
        <p:spPr>
          <a:xfrm>
            <a:off x="7528833" y="2154875"/>
            <a:ext cx="4188246" cy="3826072"/>
          </a:xfrm>
          <a:prstGeom prst="rect">
            <a:avLst/>
          </a:prstGeom>
        </p:spPr>
      </p:pic>
    </p:spTree>
    <p:custDataLst>
      <p:tags r:id="rId1"/>
    </p:custDataLst>
    <p:extLst>
      <p:ext uri="{BB962C8B-B14F-4D97-AF65-F5344CB8AC3E}">
        <p14:creationId xmlns:p14="http://schemas.microsoft.com/office/powerpoint/2010/main" val="180734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D3841B-989D-4F19-BC61-FC0E8DE07BD6}"/>
              </a:ext>
            </a:extLst>
          </p:cNvPr>
          <p:cNvSpPr>
            <a:spLocks noGrp="1"/>
          </p:cNvSpPr>
          <p:nvPr>
            <p:ph type="sldNum" idx="97"/>
          </p:nvPr>
        </p:nvSpPr>
        <p:spPr/>
        <p:txBody>
          <a:bodyPr/>
          <a:lstStyle/>
          <a:p>
            <a:fld id="{86A8BF56-6CB3-514C-9A64-F39D95C9E25B}" type="slidenum">
              <a:rPr lang="en-US" smtClean="0"/>
              <a:t>19</a:t>
            </a:fld>
            <a:endParaRPr lang="en-US" dirty="0"/>
          </a:p>
        </p:txBody>
      </p:sp>
      <p:sp>
        <p:nvSpPr>
          <p:cNvPr id="2" name="Title 1">
            <a:extLst>
              <a:ext uri="{FF2B5EF4-FFF2-40B4-BE49-F238E27FC236}">
                <a16:creationId xmlns:a16="http://schemas.microsoft.com/office/drawing/2014/main" id="{C506E617-B183-98CA-235F-C917887272DD}"/>
              </a:ext>
            </a:extLst>
          </p:cNvPr>
          <p:cNvSpPr>
            <a:spLocks noGrp="1"/>
          </p:cNvSpPr>
          <p:nvPr>
            <p:ph type="title" idx="1"/>
          </p:nvPr>
        </p:nvSpPr>
        <p:spPr>
          <a:xfrm>
            <a:off x="359993" y="2632239"/>
            <a:ext cx="11472013" cy="1960803"/>
          </a:xfrm>
        </p:spPr>
        <p:txBody>
          <a:bodyPr>
            <a:normAutofit/>
          </a:bodyPr>
          <a:lstStyle/>
          <a:p>
            <a:r>
              <a:rPr lang="en-US" dirty="0"/>
              <a:t>An example of a model that can solve the book price problem</a:t>
            </a:r>
          </a:p>
        </p:txBody>
      </p:sp>
    </p:spTree>
    <p:custDataLst>
      <p:tags r:id="rId1"/>
    </p:custDataLst>
    <p:extLst>
      <p:ext uri="{BB962C8B-B14F-4D97-AF65-F5344CB8AC3E}">
        <p14:creationId xmlns:p14="http://schemas.microsoft.com/office/powerpoint/2010/main" val="160691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B53B1-7FF6-48D1-A89C-2E76C26CB98E}"/>
              </a:ext>
            </a:extLst>
          </p:cNvPr>
          <p:cNvSpPr>
            <a:spLocks noGrp="1"/>
          </p:cNvSpPr>
          <p:nvPr>
            <p:ph type="sldNum" idx="97"/>
          </p:nvPr>
        </p:nvSpPr>
        <p:spPr/>
        <p:txBody>
          <a:bodyPr/>
          <a:lstStyle/>
          <a:p>
            <a:fld id="{86A8BF56-6CB3-514C-9A64-F39D95C9E25B}" type="slidenum">
              <a:rPr lang="en-US" smtClean="0"/>
              <a:pPr/>
              <a:t>2</a:t>
            </a:fld>
            <a:endParaRPr lang="en-US" dirty="0"/>
          </a:p>
        </p:txBody>
      </p:sp>
      <p:sp>
        <p:nvSpPr>
          <p:cNvPr id="2" name="Title 1">
            <a:extLst>
              <a:ext uri="{FF2B5EF4-FFF2-40B4-BE49-F238E27FC236}">
                <a16:creationId xmlns:a16="http://schemas.microsoft.com/office/drawing/2014/main" id="{3C3EF600-126B-961F-2078-65133C5C20C8}"/>
              </a:ext>
            </a:extLst>
          </p:cNvPr>
          <p:cNvSpPr>
            <a:spLocks noGrp="1"/>
          </p:cNvSpPr>
          <p:nvPr>
            <p:ph type="title" idx="1"/>
          </p:nvPr>
        </p:nvSpPr>
        <p:spPr/>
        <p:txBody>
          <a:bodyPr/>
          <a:lstStyle/>
          <a:p>
            <a:r>
              <a:rPr lang="en-US" dirty="0"/>
              <a:t>Today’s activities</a:t>
            </a:r>
          </a:p>
        </p:txBody>
      </p:sp>
      <p:sp>
        <p:nvSpPr>
          <p:cNvPr id="4" name="Text Placeholder 3">
            <a:extLst>
              <a:ext uri="{FF2B5EF4-FFF2-40B4-BE49-F238E27FC236}">
                <a16:creationId xmlns:a16="http://schemas.microsoft.com/office/drawing/2014/main" id="{426F30B1-5C59-1BDF-5D0A-1A71D24ADC14}"/>
              </a:ext>
            </a:extLst>
          </p:cNvPr>
          <p:cNvSpPr>
            <a:spLocks noGrp="1"/>
          </p:cNvSpPr>
          <p:nvPr>
            <p:ph type="body" idx="3"/>
          </p:nvPr>
        </p:nvSpPr>
        <p:spPr/>
        <p:txBody>
          <a:bodyPr/>
          <a:lstStyle/>
          <a:p>
            <a:r>
              <a:rPr lang="en-US" dirty="0"/>
              <a:t>Agenda and course overview</a:t>
            </a:r>
          </a:p>
          <a:p>
            <a:r>
              <a:rPr lang="en-US" dirty="0"/>
              <a:t>Discussing a business problem: Book pricing</a:t>
            </a:r>
          </a:p>
          <a:p>
            <a:r>
              <a:rPr lang="en-US" dirty="0"/>
              <a:t>What is ML?</a:t>
            </a:r>
          </a:p>
          <a:p>
            <a:r>
              <a:rPr lang="en-US" dirty="0"/>
              <a:t>ML key components</a:t>
            </a:r>
          </a:p>
          <a:p>
            <a:r>
              <a:rPr lang="en-US" dirty="0"/>
              <a:t>An example of a model that can solve the book price problem</a:t>
            </a:r>
          </a:p>
        </p:txBody>
      </p:sp>
    </p:spTree>
    <p:custDataLst>
      <p:tags r:id="rId1"/>
    </p:custDataLst>
    <p:extLst>
      <p:ext uri="{BB962C8B-B14F-4D97-AF65-F5344CB8AC3E}">
        <p14:creationId xmlns:p14="http://schemas.microsoft.com/office/powerpoint/2010/main" val="3216370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49">
            <a:extLst>
              <a:ext uri="{FF2B5EF4-FFF2-40B4-BE49-F238E27FC236}">
                <a16:creationId xmlns:a16="http://schemas.microsoft.com/office/drawing/2014/main" id="{B7656E69-86DD-458F-9188-17BA9C56914B}"/>
              </a:ext>
            </a:extLst>
          </p:cNvPr>
          <p:cNvSpPr>
            <a:spLocks noGrp="1"/>
          </p:cNvSpPr>
          <p:nvPr>
            <p:ph type="sldNum" idx="97"/>
          </p:nvPr>
        </p:nvSpPr>
        <p:spPr/>
        <p:txBody>
          <a:bodyPr/>
          <a:lstStyle/>
          <a:p>
            <a:fld id="{86A8BF56-6CB3-514C-9A64-F39D95C9E25B}" type="slidenum">
              <a:rPr lang="en-US" smtClean="0"/>
              <a:pPr/>
              <a:t>20</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An example</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826550"/>
          </a:xfrm>
        </p:spPr>
        <p:txBody>
          <a:bodyPr/>
          <a:lstStyle/>
          <a:p>
            <a:pPr marL="0" indent="0">
              <a:buNone/>
            </a:pPr>
            <a:r>
              <a:rPr lang="en-US" dirty="0"/>
              <a:t>The goal is to predict a good suggested book price.</a:t>
            </a:r>
          </a:p>
        </p:txBody>
      </p:sp>
      <p:sp>
        <p:nvSpPr>
          <p:cNvPr id="9" name="TextBox 8">
            <a:extLst>
              <a:ext uri="{FF2B5EF4-FFF2-40B4-BE49-F238E27FC236}">
                <a16:creationId xmlns:a16="http://schemas.microsoft.com/office/drawing/2014/main" id="{E045A2DF-48EE-4CBF-A533-91751D2B744B}"/>
              </a:ext>
            </a:extLst>
          </p:cNvPr>
          <p:cNvSpPr txBox="1"/>
          <p:nvPr/>
        </p:nvSpPr>
        <p:spPr>
          <a:xfrm>
            <a:off x="359664" y="3140655"/>
            <a:ext cx="9832820" cy="553998"/>
          </a:xfrm>
          <a:prstGeom prst="rect">
            <a:avLst/>
          </a:prstGeom>
          <a:noFill/>
        </p:spPr>
        <p:txBody>
          <a:bodyPr wrap="none" lIns="0" tIns="0" rIns="0" bIns="0" rtlCol="0">
            <a:spAutoFit/>
          </a:bodyPr>
          <a:lstStyle/>
          <a:p>
            <a:pPr algn="ctr"/>
            <a:r>
              <a:rPr lang="en-US" sz="3600" b="1" dirty="0">
                <a:solidFill>
                  <a:schemeClr val="accent6"/>
                </a:solidFill>
                <a:latin typeface="Amazon Ember display"/>
              </a:rPr>
              <a:t>prediction</a:t>
            </a:r>
            <a:r>
              <a:rPr lang="en-US" sz="3600" dirty="0">
                <a:solidFill>
                  <a:schemeClr val="accent4"/>
                </a:solidFill>
                <a:ea typeface="Amazon Ember Light" panose="020B0403020204020204" pitchFamily="34" charset="0"/>
                <a:cs typeface="Amazon Ember Light" panose="020B0403020204020204" pitchFamily="34" charset="0"/>
              </a:rPr>
              <a:t> ~ </a:t>
            </a:r>
            <a:r>
              <a:rPr lang="en-US" sz="3600" dirty="0">
                <a:ea typeface="Amazon Ember Light" panose="020B0403020204020204" pitchFamily="34" charset="0"/>
                <a:cs typeface="Amazon Ember Light" panose="020B0403020204020204" pitchFamily="34" charset="0"/>
              </a:rPr>
              <a:t>weighted combination of </a:t>
            </a:r>
            <a:r>
              <a:rPr lang="en-US" sz="3600" b="1" dirty="0">
                <a:solidFill>
                  <a:schemeClr val="accent5"/>
                </a:solidFill>
                <a:latin typeface="Amazon Ember display"/>
              </a:rPr>
              <a:t>features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ACB9370-A9BA-E5F7-0373-1CD91C840FD5}"/>
                  </a:ext>
                </a:extLst>
              </p:cNvPr>
              <p:cNvSpPr txBox="1"/>
              <p:nvPr/>
            </p:nvSpPr>
            <p:spPr>
              <a:xfrm>
                <a:off x="548640" y="4206240"/>
                <a:ext cx="9833526" cy="55399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360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0</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0</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1</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4</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b="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5" name="TextBox 4">
                <a:extLst>
                  <a:ext uri="{FF2B5EF4-FFF2-40B4-BE49-F238E27FC236}">
                    <a16:creationId xmlns:a16="http://schemas.microsoft.com/office/drawing/2014/main" id="{7ACB9370-A9BA-E5F7-0373-1CD91C840FD5}"/>
                  </a:ext>
                </a:extLst>
              </p:cNvPr>
              <p:cNvSpPr txBox="1">
                <a:spLocks noRot="1" noChangeAspect="1" noMove="1" noResize="1" noEditPoints="1" noAdjustHandles="1" noChangeArrowheads="1" noChangeShapeType="1" noTextEdit="1"/>
              </p:cNvSpPr>
              <p:nvPr/>
            </p:nvSpPr>
            <p:spPr>
              <a:xfrm>
                <a:off x="548640" y="4206240"/>
                <a:ext cx="9833526" cy="553998"/>
              </a:xfrm>
              <a:prstGeom prst="rect">
                <a:avLst/>
              </a:prstGeom>
              <a:blipFill>
                <a:blip r:embed="rId4"/>
                <a:stretch>
                  <a:fillRect l="-1677" t="-18182" b="-38636"/>
                </a:stretch>
              </a:blipFill>
            </p:spPr>
            <p:txBody>
              <a:bodyPr/>
              <a:lstStyle/>
              <a:p>
                <a:r>
                  <a:rPr lang="en-US">
                    <a:noFill/>
                  </a:rPr>
                  <a:t> </a:t>
                </a:r>
              </a:p>
            </p:txBody>
          </p:sp>
        </mc:Fallback>
      </mc:AlternateContent>
      <p:pic>
        <p:nvPicPr>
          <p:cNvPr id="59" name="Picture 58" descr="Callout on the equation to indicate that y_hat is the prediction, which is the suggested price.">
            <a:extLst>
              <a:ext uri="{FF2B5EF4-FFF2-40B4-BE49-F238E27FC236}">
                <a16:creationId xmlns:a16="http://schemas.microsoft.com/office/drawing/2014/main" id="{B7752111-0FEB-413A-8D9A-1D87C498C406}"/>
              </a:ext>
            </a:extLst>
          </p:cNvPr>
          <p:cNvPicPr>
            <a:picLocks noChangeAspect="1"/>
          </p:cNvPicPr>
          <p:nvPr/>
        </p:nvPicPr>
        <p:blipFill>
          <a:blip r:embed="rId5"/>
          <a:stretch>
            <a:fillRect/>
          </a:stretch>
        </p:blipFill>
        <p:spPr>
          <a:xfrm>
            <a:off x="126235" y="3855495"/>
            <a:ext cx="2158171" cy="2591025"/>
          </a:xfrm>
          <a:prstGeom prst="rect">
            <a:avLst/>
          </a:prstGeom>
        </p:spPr>
      </p:pic>
      <p:pic>
        <p:nvPicPr>
          <p:cNvPr id="56" name="Picture 55" descr="Callout on the equation to indicate that the prediction is approximately equal to the weighted combination of features.">
            <a:extLst>
              <a:ext uri="{FF2B5EF4-FFF2-40B4-BE49-F238E27FC236}">
                <a16:creationId xmlns:a16="http://schemas.microsoft.com/office/drawing/2014/main" id="{E64D19A6-869E-4F9C-B64A-E78757A4F4C0}"/>
              </a:ext>
            </a:extLst>
          </p:cNvPr>
          <p:cNvPicPr>
            <a:picLocks noChangeAspect="1"/>
          </p:cNvPicPr>
          <p:nvPr/>
        </p:nvPicPr>
        <p:blipFill>
          <a:blip r:embed="rId6"/>
          <a:stretch>
            <a:fillRect/>
          </a:stretch>
        </p:blipFill>
        <p:spPr>
          <a:xfrm>
            <a:off x="3058341" y="3778488"/>
            <a:ext cx="7273158" cy="2432515"/>
          </a:xfrm>
          <a:prstGeom prst="rect">
            <a:avLst/>
          </a:prstGeom>
        </p:spPr>
      </p:pic>
    </p:spTree>
    <p:custDataLst>
      <p:tags r:id="rId1"/>
    </p:custDataLst>
    <p:extLst>
      <p:ext uri="{BB962C8B-B14F-4D97-AF65-F5344CB8AC3E}">
        <p14:creationId xmlns:p14="http://schemas.microsoft.com/office/powerpoint/2010/main" val="972385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4B964-9C77-4C2A-86B1-4B7E2D57EF43}"/>
              </a:ext>
            </a:extLst>
          </p:cNvPr>
          <p:cNvSpPr>
            <a:spLocks noGrp="1"/>
          </p:cNvSpPr>
          <p:nvPr>
            <p:ph type="sldNum" idx="97"/>
          </p:nvPr>
        </p:nvSpPr>
        <p:spPr/>
        <p:txBody>
          <a:bodyPr/>
          <a:lstStyle/>
          <a:p>
            <a:fld id="{86A8BF56-6CB3-514C-9A64-F39D95C9E25B}" type="slidenum">
              <a:rPr lang="en-US" smtClean="0"/>
              <a:pPr/>
              <a:t>21</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Feature 1</a:t>
            </a:r>
          </a:p>
        </p:txBody>
      </p:sp>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731520"/>
              </a:xfrm>
            </p:spPr>
            <p:txBody>
              <a:bodyPr/>
              <a:lstStyle/>
              <a:p>
                <a14:m>
                  <m:oMath xmlns:m="http://schemas.openxmlformats.org/officeDocument/2006/math">
                    <m:sSub>
                      <m:sSubPr>
                        <m:ctrlPr>
                          <a:rPr lang="en-US" i="1" smtClean="0">
                            <a:solidFill>
                              <a:schemeClr val="accent5"/>
                            </a:solidFill>
                            <a:latin typeface="Cambria Math" panose="02040503050406030204" pitchFamily="18" charset="0"/>
                          </a:rPr>
                        </m:ctrlPr>
                      </m:sSubPr>
                      <m:e>
                        <m:r>
                          <a:rPr lang="en-US">
                            <a:solidFill>
                              <a:schemeClr val="accent5"/>
                            </a:solidFill>
                            <a:latin typeface="Cambria Math" panose="02040503050406030204" pitchFamily="18" charset="0"/>
                          </a:rPr>
                          <m:t>𝑥</m:t>
                        </m:r>
                      </m:e>
                      <m:sub>
                        <m:r>
                          <a:rPr lang="en-US">
                            <a:solidFill>
                              <a:schemeClr val="accent5"/>
                            </a:solidFill>
                            <a:latin typeface="Cambria Math" panose="02040503050406030204" pitchFamily="18" charset="0"/>
                          </a:rPr>
                          <m:t>1</m:t>
                        </m:r>
                      </m:sub>
                    </m:sSub>
                  </m:oMath>
                </a14:m>
                <a:r>
                  <a:rPr lang="en-US" dirty="0"/>
                  <a:t>: Number of pages for a given book</a:t>
                </a:r>
              </a:p>
            </p:txBody>
          </p:sp>
        </mc:Choice>
        <mc:Fallback xmlns="">
          <p:sp>
            <p:nvSpPr>
              <p:cNvPr id="4" name="Content Placeholder 5">
                <a:extLst>
                  <a:ext uri="{FF2B5EF4-FFF2-40B4-BE49-F238E27FC236}">
                    <a16:creationId xmlns:a16="http://schemas.microsoft.com/office/drawing/2014/main" id="{0FFF8176-240D-94A8-6114-62857B0123DF}"/>
                  </a:ext>
                </a:extLst>
              </p:cNvPr>
              <p:cNvSpPr>
                <a:spLocks noGrp="1" noRot="1" noChangeAspect="1" noMove="1" noResize="1" noEditPoints="1" noAdjustHandles="1" noChangeArrowheads="1" noChangeShapeType="1" noTextEdit="1"/>
              </p:cNvSpPr>
              <p:nvPr>
                <p:ph idx="2"/>
              </p:nvPr>
            </p:nvSpPr>
            <p:spPr>
              <a:xfrm>
                <a:off x="365760" y="1165536"/>
                <a:ext cx="11466576" cy="731520"/>
              </a:xfrm>
              <a:blipFill>
                <a:blip r:embed="rId4"/>
                <a:stretch>
                  <a:fillRect t="-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5CFDB72-EDED-41C0-A5F8-B949CF9634DC}"/>
                  </a:ext>
                </a:extLst>
              </p:cNvPr>
              <p:cNvSpPr txBox="1"/>
              <p:nvPr/>
            </p:nvSpPr>
            <p:spPr>
              <a:xfrm>
                <a:off x="548640" y="4206240"/>
                <a:ext cx="10677538" cy="55399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360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0</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0</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150</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4</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b="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36" name="TextBox 35">
                <a:extLst>
                  <a:ext uri="{FF2B5EF4-FFF2-40B4-BE49-F238E27FC236}">
                    <a16:creationId xmlns:a16="http://schemas.microsoft.com/office/drawing/2014/main" id="{25CFDB72-EDED-41C0-A5F8-B949CF9634DC}"/>
                  </a:ext>
                </a:extLst>
              </p:cNvPr>
              <p:cNvSpPr txBox="1">
                <a:spLocks noRot="1" noChangeAspect="1" noMove="1" noResize="1" noEditPoints="1" noAdjustHandles="1" noChangeArrowheads="1" noChangeShapeType="1" noTextEdit="1"/>
              </p:cNvSpPr>
              <p:nvPr/>
            </p:nvSpPr>
            <p:spPr>
              <a:xfrm>
                <a:off x="548640" y="4206240"/>
                <a:ext cx="10677538" cy="553998"/>
              </a:xfrm>
              <a:prstGeom prst="rect">
                <a:avLst/>
              </a:prstGeom>
              <a:blipFill>
                <a:blip r:embed="rId6"/>
                <a:stretch>
                  <a:fillRect l="-1544" t="-18182" b="-3863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368B720-F06D-4B03-B68E-668E7DA5345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23419" y="3834165"/>
            <a:ext cx="10461643" cy="365792"/>
          </a:xfrm>
          <a:prstGeom prst="rect">
            <a:avLst/>
          </a:prstGeom>
        </p:spPr>
      </p:pic>
      <p:sp>
        <p:nvSpPr>
          <p:cNvPr id="55" name="TextBox 54">
            <a:extLst>
              <a:ext uri="{FF2B5EF4-FFF2-40B4-BE49-F238E27FC236}">
                <a16:creationId xmlns:a16="http://schemas.microsoft.com/office/drawing/2014/main" id="{EF914808-FD1F-40BB-AD8A-A1013415C969}"/>
              </a:ext>
            </a:extLst>
          </p:cNvPr>
          <p:cNvSpPr txBox="1"/>
          <p:nvPr/>
        </p:nvSpPr>
        <p:spPr>
          <a:xfrm>
            <a:off x="359664" y="3140655"/>
            <a:ext cx="9832820" cy="553998"/>
          </a:xfrm>
          <a:prstGeom prst="rect">
            <a:avLst/>
          </a:prstGeom>
          <a:noFill/>
        </p:spPr>
        <p:txBody>
          <a:bodyPr wrap="none" lIns="0" tIns="0" rIns="0" bIns="0" rtlCol="0">
            <a:spAutoFit/>
          </a:bodyPr>
          <a:lstStyle/>
          <a:p>
            <a:pPr algn="ctr"/>
            <a:r>
              <a:rPr lang="en-US" sz="3600" b="1" dirty="0">
                <a:solidFill>
                  <a:schemeClr val="accent6"/>
                </a:solidFill>
                <a:latin typeface="Amazon Ember display"/>
              </a:rPr>
              <a:t>prediction</a:t>
            </a:r>
            <a:r>
              <a:rPr lang="en-US" sz="3600" dirty="0">
                <a:solidFill>
                  <a:schemeClr val="accent4"/>
                </a:solidFill>
                <a:ea typeface="Amazon Ember Light" panose="020B0403020204020204" pitchFamily="34" charset="0"/>
                <a:cs typeface="Amazon Ember Light" panose="020B0403020204020204" pitchFamily="34" charset="0"/>
              </a:rPr>
              <a:t> ~ </a:t>
            </a:r>
            <a:r>
              <a:rPr lang="en-US" sz="3600" dirty="0">
                <a:ea typeface="Amazon Ember Light" panose="020B0403020204020204" pitchFamily="34" charset="0"/>
                <a:cs typeface="Amazon Ember Light" panose="020B0403020204020204" pitchFamily="34" charset="0"/>
              </a:rPr>
              <a:t>weighted combination of </a:t>
            </a:r>
            <a:r>
              <a:rPr lang="en-US" sz="3600" b="1" dirty="0">
                <a:solidFill>
                  <a:schemeClr val="accent5"/>
                </a:solidFill>
                <a:latin typeface="Amazon Ember display"/>
              </a:rPr>
              <a:t>features</a:t>
            </a:r>
          </a:p>
        </p:txBody>
      </p:sp>
      <mc:AlternateContent xmlns:mc="http://schemas.openxmlformats.org/markup-compatibility/2006" xmlns:a14="http://schemas.microsoft.com/office/drawing/2010/main">
        <mc:Choice Requires="a14">
          <p:sp>
            <p:nvSpPr>
              <p:cNvPr id="54" name="Callout: Colors menu">
                <a:extLst>
                  <a:ext uri="{FF2B5EF4-FFF2-40B4-BE49-F238E27FC236}">
                    <a16:creationId xmlns:a16="http://schemas.microsoft.com/office/drawing/2014/main" id="{A28B22F7-7DFB-4C16-94F6-85711561497E}"/>
                  </a:ext>
                  <a:ext uri="{C183D7F6-B498-43B3-948B-1728B52AA6E4}">
                    <adec:decorative xmlns:adec="http://schemas.microsoft.com/office/drawing/2017/decorative" val="0"/>
                  </a:ext>
                </a:extLst>
              </p:cNvPr>
              <p:cNvSpPr/>
              <p:nvPr/>
            </p:nvSpPr>
            <p:spPr>
              <a:xfrm>
                <a:off x="4579192" y="5252816"/>
                <a:ext cx="1943528" cy="663829"/>
              </a:xfrm>
              <a:prstGeom prst="borderCallout1">
                <a:avLst>
                  <a:gd name="adj1" fmla="val 3036"/>
                  <a:gd name="adj2" fmla="val 49134"/>
                  <a:gd name="adj3" fmla="val -66032"/>
                  <a:gd name="adj4" fmla="val 63364"/>
                </a:avLst>
              </a:prstGeom>
              <a:solidFill>
                <a:schemeClr val="accent5"/>
              </a:solidFill>
              <a:ln w="63500">
                <a:solidFill>
                  <a:schemeClr val="accent5"/>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320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=150</m:t>
                      </m:r>
                    </m:oMath>
                  </m:oMathPara>
                </a14:m>
                <a:endParaRPr lang="en-US" sz="3200" dirty="0">
                  <a:solidFill>
                    <a:schemeClr val="bg1"/>
                  </a:solidFill>
                </a:endParaRPr>
              </a:p>
            </p:txBody>
          </p:sp>
        </mc:Choice>
        <mc:Fallback xmlns="">
          <p:sp>
            <p:nvSpPr>
              <p:cNvPr id="54" name="Callout: Colors menu">
                <a:extLst>
                  <a:ext uri="{FF2B5EF4-FFF2-40B4-BE49-F238E27FC236}">
                    <a16:creationId xmlns:a16="http://schemas.microsoft.com/office/drawing/2014/main" id="{A28B22F7-7DFB-4C16-94F6-85711561497E}"/>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4579192" y="5252816"/>
                <a:ext cx="1943528" cy="663829"/>
              </a:xfrm>
              <a:prstGeom prst="borderCallout1">
                <a:avLst>
                  <a:gd name="adj1" fmla="val 3036"/>
                  <a:gd name="adj2" fmla="val 49134"/>
                  <a:gd name="adj3" fmla="val -66032"/>
                  <a:gd name="adj4" fmla="val 63364"/>
                </a:avLst>
              </a:prstGeom>
              <a:blipFill>
                <a:blip r:embed="rId5"/>
                <a:stretch>
                  <a:fillRect/>
                </a:stretch>
              </a:blipFill>
              <a:ln w="63500">
                <a:solidFill>
                  <a:schemeClr val="accent5"/>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597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9BB8FB-3813-4AED-B40A-D10BCC14F807}"/>
              </a:ext>
            </a:extLst>
          </p:cNvPr>
          <p:cNvSpPr>
            <a:spLocks noGrp="1"/>
          </p:cNvSpPr>
          <p:nvPr>
            <p:ph type="sldNum" idx="97"/>
          </p:nvPr>
        </p:nvSpPr>
        <p:spPr/>
        <p:txBody>
          <a:bodyPr/>
          <a:lstStyle/>
          <a:p>
            <a:fld id="{86A8BF56-6CB3-514C-9A64-F39D95C9E25B}" type="slidenum">
              <a:rPr lang="en-US" smtClean="0"/>
              <a:t>22</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Feature 4</a:t>
            </a:r>
          </a:p>
        </p:txBody>
      </p:sp>
      <p:pic>
        <p:nvPicPr>
          <p:cNvPr id="7" name="Picture 6">
            <a:extLst>
              <a:ext uri="{FF2B5EF4-FFF2-40B4-BE49-F238E27FC236}">
                <a16:creationId xmlns:a16="http://schemas.microsoft.com/office/drawing/2014/main" id="{99F86AB5-DE4D-6F6D-CFF9-D08E78C511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744" y="1107705"/>
            <a:ext cx="11718165" cy="4793987"/>
          </a:xfrm>
          <a:prstGeom prst="rect">
            <a:avLst/>
          </a:prstGeom>
        </p:spPr>
      </p:pic>
      <mc:AlternateContent xmlns:mc="http://schemas.openxmlformats.org/markup-compatibility/2006" xmlns:a14="http://schemas.microsoft.com/office/drawing/2010/main">
        <mc:Choice Requires="a14">
          <p:sp>
            <p:nvSpPr>
              <p:cNvPr id="18" name="Content Placeholder 5">
                <a:extLst>
                  <a:ext uri="{FF2B5EF4-FFF2-40B4-BE49-F238E27FC236}">
                    <a16:creationId xmlns:a16="http://schemas.microsoft.com/office/drawing/2014/main" id="{7663B69D-9E3D-49D9-BF5C-BD7C992C4FB8}"/>
                  </a:ext>
                </a:extLst>
              </p:cNvPr>
              <p:cNvSpPr>
                <a:spLocks noGrp="1"/>
              </p:cNvSpPr>
              <p:nvPr>
                <p:ph idx="2"/>
              </p:nvPr>
            </p:nvSpPr>
            <p:spPr>
              <a:xfrm>
                <a:off x="351561" y="1793405"/>
                <a:ext cx="11466576" cy="864296"/>
              </a:xfrm>
            </p:spPr>
            <p:txBody>
              <a:bodyPr/>
              <a:lstStyle/>
              <a:p>
                <a14:m>
                  <m:oMath xmlns:m="http://schemas.openxmlformats.org/officeDocument/2006/math">
                    <m:sSub>
                      <m:sSubPr>
                        <m:ctrlPr>
                          <a:rPr lang="en-US"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4</m:t>
                        </m:r>
                      </m:sub>
                    </m:sSub>
                  </m:oMath>
                </a14:m>
                <a:r>
                  <a:rPr lang="en-US" dirty="0">
                    <a:ea typeface="Amazon Ember" panose="02000000000000000000" pitchFamily="2" charset="0"/>
                    <a:cs typeface="Amazon Ember Light" panose="020B0403020204020204" pitchFamily="34" charset="0"/>
                  </a:rPr>
                  <a:t>: Is this book fiction?</a:t>
                </a:r>
              </a:p>
            </p:txBody>
          </p:sp>
        </mc:Choice>
        <mc:Fallback xmlns="">
          <p:sp>
            <p:nvSpPr>
              <p:cNvPr id="18" name="Content Placeholder 5">
                <a:extLst>
                  <a:ext uri="{FF2B5EF4-FFF2-40B4-BE49-F238E27FC236}">
                    <a16:creationId xmlns:a16="http://schemas.microsoft.com/office/drawing/2014/main" id="{7663B69D-9E3D-49D9-BF5C-BD7C992C4FB8}"/>
                  </a:ext>
                </a:extLst>
              </p:cNvPr>
              <p:cNvSpPr>
                <a:spLocks noGrp="1" noRot="1" noChangeAspect="1" noMove="1" noResize="1" noEditPoints="1" noAdjustHandles="1" noChangeArrowheads="1" noChangeShapeType="1" noTextEdit="1"/>
              </p:cNvSpPr>
              <p:nvPr>
                <p:ph idx="2"/>
              </p:nvPr>
            </p:nvSpPr>
            <p:spPr>
              <a:xfrm>
                <a:off x="351561" y="1793405"/>
                <a:ext cx="11466576" cy="864296"/>
              </a:xfrm>
              <a:blipFill>
                <a:blip r:embed="rId5"/>
                <a:stretch>
                  <a:fillRect t="-6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llout: Colors menu">
                <a:extLst>
                  <a:ext uri="{FF2B5EF4-FFF2-40B4-BE49-F238E27FC236}">
                    <a16:creationId xmlns:a16="http://schemas.microsoft.com/office/drawing/2014/main" id="{E2E4281E-8FDB-4C4C-AE03-F4016C80020F}"/>
                  </a:ext>
                  <a:ext uri="{C183D7F6-B498-43B3-948B-1728B52AA6E4}">
                    <adec:decorative xmlns:adec="http://schemas.microsoft.com/office/drawing/2017/decorative" val="0"/>
                  </a:ext>
                </a:extLst>
              </p:cNvPr>
              <p:cNvSpPr/>
              <p:nvPr/>
            </p:nvSpPr>
            <p:spPr>
              <a:xfrm>
                <a:off x="7563566" y="5252815"/>
                <a:ext cx="3011994" cy="663829"/>
              </a:xfrm>
              <a:prstGeom prst="borderCallout1">
                <a:avLst>
                  <a:gd name="adj1" fmla="val 3036"/>
                  <a:gd name="adj2" fmla="val 49134"/>
                  <a:gd name="adj3" fmla="val -70385"/>
                  <a:gd name="adj4" fmla="val 39705"/>
                </a:avLst>
              </a:prstGeom>
              <a:solidFill>
                <a:schemeClr val="accent5"/>
              </a:solidFill>
              <a:ln w="63500">
                <a:solidFill>
                  <a:schemeClr val="accent5"/>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 xmlns:m="http://schemas.openxmlformats.org/officeDocument/2006/math">
                    <m:sSub>
                      <m:sSubPr>
                        <m:ctrlPr>
                          <a:rPr lang="en-US" sz="320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 </m:t>
                    </m:r>
                  </m:oMath>
                </a14:m>
                <a:r>
                  <a:rPr lang="en-US" sz="3200" dirty="0">
                    <a:solidFill>
                      <a:schemeClr val="bg1"/>
                    </a:solidFill>
                    <a:ea typeface="Amazon Ember" panose="02000000000000000000" pitchFamily="2" charset="0"/>
                    <a:cs typeface="Amazon Ember Light" panose="020B0403020204020204" pitchFamily="34" charset="0"/>
                  </a:rPr>
                  <a:t>= yes = 1</a:t>
                </a:r>
                <a:endParaRPr lang="en-US" sz="3200" dirty="0">
                  <a:solidFill>
                    <a:schemeClr val="bg1"/>
                  </a:solidFill>
                </a:endParaRPr>
              </a:p>
            </p:txBody>
          </p:sp>
        </mc:Choice>
        <mc:Fallback xmlns="">
          <p:sp>
            <p:nvSpPr>
              <p:cNvPr id="10" name="Callout: Colors menu">
                <a:extLst>
                  <a:ext uri="{FF2B5EF4-FFF2-40B4-BE49-F238E27FC236}">
                    <a16:creationId xmlns:a16="http://schemas.microsoft.com/office/drawing/2014/main" id="{E2E4281E-8FDB-4C4C-AE03-F4016C80020F}"/>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7563566" y="5252815"/>
                <a:ext cx="3011994" cy="663829"/>
              </a:xfrm>
              <a:prstGeom prst="borderCallout1">
                <a:avLst>
                  <a:gd name="adj1" fmla="val 3036"/>
                  <a:gd name="adj2" fmla="val 49134"/>
                  <a:gd name="adj3" fmla="val -70385"/>
                  <a:gd name="adj4" fmla="val 39705"/>
                </a:avLst>
              </a:prstGeom>
              <a:blipFill>
                <a:blip r:embed="rId9"/>
                <a:stretch>
                  <a:fillRect/>
                </a:stretch>
              </a:blipFill>
              <a:ln w="63500">
                <a:solidFill>
                  <a:schemeClr val="accent5"/>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433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EF0F5A7-0047-4E7B-AD98-EC6B607F5DC2}"/>
              </a:ext>
            </a:extLst>
          </p:cNvPr>
          <p:cNvSpPr>
            <a:spLocks noGrp="1"/>
          </p:cNvSpPr>
          <p:nvPr>
            <p:ph type="sldNum" idx="97"/>
          </p:nvPr>
        </p:nvSpPr>
        <p:spPr/>
        <p:txBody>
          <a:bodyPr/>
          <a:lstStyle/>
          <a:p>
            <a:fld id="{86A8BF56-6CB3-514C-9A64-F39D95C9E25B}" type="slidenum">
              <a:rPr lang="en-US" smtClean="0"/>
              <a:t>23</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Weight 1</a:t>
            </a:r>
          </a:p>
        </p:txBody>
      </p:sp>
      <mc:AlternateContent xmlns:mc="http://schemas.openxmlformats.org/markup-compatibility/2006" xmlns:a14="http://schemas.microsoft.com/office/drawing/2010/main">
        <mc:Choice Requires="a14">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78984"/>
                <a:ext cx="11466576" cy="1844302"/>
              </a:xfrm>
            </p:spPr>
            <p:txBody>
              <a:bodyPr/>
              <a:lstStyle/>
              <a:p>
                <a:pPr marL="0" indent="0">
                  <a:buNone/>
                </a:pPr>
                <a:r>
                  <a:rPr lang="en-US" b="1" dirty="0">
                    <a:solidFill>
                      <a:schemeClr val="accent4"/>
                    </a:solidFill>
                  </a:rPr>
                  <a:t>Weights</a:t>
                </a:r>
                <a:r>
                  <a:rPr lang="en-US" dirty="0"/>
                  <a:t>, in this model,</a:t>
                </a:r>
                <a:r>
                  <a:rPr lang="en-US" dirty="0">
                    <a:ea typeface="Amazon Ember" panose="02000000000000000000" pitchFamily="2" charset="0"/>
                    <a:cs typeface="Amazon Ember Light" panose="020B0403020204020204" pitchFamily="34" charset="0"/>
                  </a:rPr>
                  <a:t> determine how much influence a given feature has on the output (</a:t>
                </a:r>
                <a:r>
                  <a:rPr lang="en-US" b="1" dirty="0">
                    <a:solidFill>
                      <a:schemeClr val="accent6"/>
                    </a:solidFill>
                  </a:rPr>
                  <a:t>prediction</a:t>
                </a:r>
                <a:r>
                  <a:rPr lang="en-US" dirty="0">
                    <a:ea typeface="Amazon Ember" panose="02000000000000000000" pitchFamily="2" charset="0"/>
                    <a:cs typeface="Amazon Ember Light" panose="020B0403020204020204" pitchFamily="34" charset="0"/>
                  </a:rPr>
                  <a:t>)</a:t>
                </a:r>
              </a:p>
              <a:p>
                <a:pPr lvl="1"/>
                <a14:m>
                  <m:oMath xmlns:m="http://schemas.openxmlformats.org/officeDocument/2006/math">
                    <m:sSub>
                      <m:sSubPr>
                        <m:ctrlPr>
                          <a:rPr lang="en-US" sz="3600" i="1" smtClean="0">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b="0" i="1" smtClean="0">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t>1</m:t>
                        </m:r>
                      </m:sub>
                    </m:sSub>
                  </m:oMath>
                </a14:m>
                <a:r>
                  <a:rPr lang="en-US" sz="3200" dirty="0">
                    <a:ea typeface="Amazon Ember" panose="02000000000000000000" pitchFamily="2" charset="0"/>
                    <a:cs typeface="Amazon Ember Light" panose="020B0403020204020204" pitchFamily="34" charset="0"/>
                  </a:rPr>
                  <a:t>:</a:t>
                </a:r>
                <a:r>
                  <a:rPr lang="en-US" sz="36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Weight for “Number of pages” feature </a:t>
                </a:r>
                <a14:m>
                  <m:oMath xmlns:m="http://schemas.openxmlformats.org/officeDocument/2006/math">
                    <m:sSub>
                      <m:sSubPr>
                        <m:ctrlP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m:t>
                        </m:r>
                      </m:sub>
                    </m:sSub>
                  </m:oMath>
                </a14:m>
                <a:endParaRPr lang="en-US" dirty="0"/>
              </a:p>
            </p:txBody>
          </p:sp>
        </mc:Choice>
        <mc:Fallback xmlns="">
          <p:sp>
            <p:nvSpPr>
              <p:cNvPr id="4" name="Content Placeholder 5">
                <a:extLst>
                  <a:ext uri="{FF2B5EF4-FFF2-40B4-BE49-F238E27FC236}">
                    <a16:creationId xmlns:a16="http://schemas.microsoft.com/office/drawing/2014/main" id="{0FFF8176-240D-94A8-6114-62857B0123DF}"/>
                  </a:ext>
                </a:extLst>
              </p:cNvPr>
              <p:cNvSpPr>
                <a:spLocks noGrp="1" noRot="1" noChangeAspect="1" noMove="1" noResize="1" noEditPoints="1" noAdjustHandles="1" noChangeArrowheads="1" noChangeShapeType="1" noTextEdit="1"/>
              </p:cNvSpPr>
              <p:nvPr>
                <p:ph idx="2"/>
              </p:nvPr>
            </p:nvSpPr>
            <p:spPr>
              <a:xfrm>
                <a:off x="365760" y="1178984"/>
                <a:ext cx="11466576" cy="1844302"/>
              </a:xfrm>
              <a:blipFill>
                <a:blip r:embed="rId4"/>
                <a:stretch>
                  <a:fillRect l="-1063" t="-33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54165C7-F206-4683-BA52-E2EB01E94945}"/>
                  </a:ext>
                </a:extLst>
              </p:cNvPr>
              <p:cNvSpPr txBox="1"/>
              <p:nvPr/>
            </p:nvSpPr>
            <p:spPr>
              <a:xfrm>
                <a:off x="548640" y="4206240"/>
                <a:ext cx="10947741" cy="55399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360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m:t>≈</m:t>
                      </m:r>
                      <m:sSub>
                        <m:sSubPr>
                          <m:ctrlPr>
                            <a:rPr lang="en-US" sz="3600" i="1" smtClean="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0</m:t>
                          </m:r>
                        </m:sub>
                      </m:sSub>
                      <m:sSub>
                        <m:sSubPr>
                          <m:ctrlP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0</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0.1</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∗150</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sSub>
                            <m:sSubPr>
                              <m:ctrlPr>
                                <a:rPr lang="en-US" sz="3600" i="1">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b="0" i="1" smtClean="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smtClean="0">
                              <a:solidFill>
                                <a:schemeClr val="accent4"/>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sSub>
                        <m:sSubPr>
                          <m:ctrlP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16" name="TextBox 15">
                <a:extLst>
                  <a:ext uri="{FF2B5EF4-FFF2-40B4-BE49-F238E27FC236}">
                    <a16:creationId xmlns:a16="http://schemas.microsoft.com/office/drawing/2014/main" id="{F54165C7-F206-4683-BA52-E2EB01E94945}"/>
                  </a:ext>
                </a:extLst>
              </p:cNvPr>
              <p:cNvSpPr txBox="1">
                <a:spLocks noRot="1" noChangeAspect="1" noMove="1" noResize="1" noEditPoints="1" noAdjustHandles="1" noChangeArrowheads="1" noChangeShapeType="1" noTextEdit="1"/>
              </p:cNvSpPr>
              <p:nvPr/>
            </p:nvSpPr>
            <p:spPr>
              <a:xfrm>
                <a:off x="548640" y="4206240"/>
                <a:ext cx="10947741" cy="553998"/>
              </a:xfrm>
              <a:prstGeom prst="rect">
                <a:avLst/>
              </a:prstGeom>
              <a:blipFill>
                <a:blip r:embed="rId6"/>
                <a:stretch>
                  <a:fillRect l="-1506" t="-18182" b="-38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llout: Colors menu">
                <a:extLst>
                  <a:ext uri="{FF2B5EF4-FFF2-40B4-BE49-F238E27FC236}">
                    <a16:creationId xmlns:a16="http://schemas.microsoft.com/office/drawing/2014/main" id="{0708F071-46DA-4048-9586-C579B78F398C}"/>
                  </a:ext>
                  <a:ext uri="{C183D7F6-B498-43B3-948B-1728B52AA6E4}">
                    <adec:decorative xmlns:adec="http://schemas.microsoft.com/office/drawing/2017/decorative" val="0"/>
                  </a:ext>
                </a:extLst>
              </p:cNvPr>
              <p:cNvSpPr/>
              <p:nvPr/>
            </p:nvSpPr>
            <p:spPr>
              <a:xfrm>
                <a:off x="3585111" y="5205092"/>
                <a:ext cx="1911762" cy="553998"/>
              </a:xfrm>
              <a:prstGeom prst="borderCallout1">
                <a:avLst>
                  <a:gd name="adj1" fmla="val 3036"/>
                  <a:gd name="adj2" fmla="val 49134"/>
                  <a:gd name="adj3" fmla="val -55926"/>
                  <a:gd name="adj4" fmla="val 66031"/>
                </a:avLst>
              </a:prstGeom>
              <a:solidFill>
                <a:schemeClr val="accent4"/>
              </a:solidFill>
              <a:ln w="63500">
                <a:solidFill>
                  <a:schemeClr val="accent4"/>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 xmlns:m="http://schemas.openxmlformats.org/officeDocument/2006/math">
                    <m:sSub>
                      <m:sSubPr>
                        <m:ctrlPr>
                          <a:rPr lang="en-US" sz="320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 </m:t>
                    </m:r>
                  </m:oMath>
                </a14:m>
                <a:r>
                  <a:rPr lang="en-US" sz="3200" dirty="0">
                    <a:solidFill>
                      <a:schemeClr val="bg1"/>
                    </a:solidFill>
                    <a:ea typeface="Amazon Ember" panose="02000000000000000000" pitchFamily="2" charset="0"/>
                    <a:cs typeface="Amazon Ember Light" panose="020B0403020204020204" pitchFamily="34" charset="0"/>
                  </a:rPr>
                  <a:t>= 0.1</a:t>
                </a:r>
                <a:endParaRPr lang="en-US" sz="3200" dirty="0">
                  <a:solidFill>
                    <a:schemeClr val="bg1"/>
                  </a:solidFill>
                </a:endParaRPr>
              </a:p>
            </p:txBody>
          </p:sp>
        </mc:Choice>
        <mc:Fallback xmlns="">
          <p:sp>
            <p:nvSpPr>
              <p:cNvPr id="17" name="Callout: Colors menu">
                <a:extLst>
                  <a:ext uri="{FF2B5EF4-FFF2-40B4-BE49-F238E27FC236}">
                    <a16:creationId xmlns:a16="http://schemas.microsoft.com/office/drawing/2014/main" id="{0708F071-46DA-4048-9586-C579B78F398C}"/>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3585111" y="5205092"/>
                <a:ext cx="1911762" cy="553998"/>
              </a:xfrm>
              <a:prstGeom prst="borderCallout1">
                <a:avLst>
                  <a:gd name="adj1" fmla="val 3036"/>
                  <a:gd name="adj2" fmla="val 49134"/>
                  <a:gd name="adj3" fmla="val -55926"/>
                  <a:gd name="adj4" fmla="val 66031"/>
                </a:avLst>
              </a:prstGeom>
              <a:blipFill>
                <a:blip r:embed="rId7"/>
                <a:stretch>
                  <a:fillRect/>
                </a:stretch>
              </a:blipFill>
              <a:ln w="63500">
                <a:solidFill>
                  <a:schemeClr val="accent4"/>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79807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35C606-308C-4B1B-9388-40BB1FCFCB1D}"/>
              </a:ext>
            </a:extLst>
          </p:cNvPr>
          <p:cNvSpPr>
            <a:spLocks noGrp="1"/>
          </p:cNvSpPr>
          <p:nvPr>
            <p:ph type="sldNum" idx="97"/>
          </p:nvPr>
        </p:nvSpPr>
        <p:spPr/>
        <p:txBody>
          <a:bodyPr/>
          <a:lstStyle/>
          <a:p>
            <a:fld id="{86A8BF56-6CB3-514C-9A64-F39D95C9E25B}" type="slidenum">
              <a:rPr lang="en-US" smtClean="0"/>
              <a:t>24</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Weight 4</a:t>
            </a:r>
          </a:p>
        </p:txBody>
      </p:sp>
      <p:pic>
        <p:nvPicPr>
          <p:cNvPr id="10" name="Picture 9">
            <a:extLst>
              <a:ext uri="{FF2B5EF4-FFF2-40B4-BE49-F238E27FC236}">
                <a16:creationId xmlns:a16="http://schemas.microsoft.com/office/drawing/2014/main" id="{3A864A42-1FF7-C453-704E-00D1B95ADB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1544" y="1003453"/>
            <a:ext cx="11643124" cy="5137815"/>
          </a:xfrm>
          <a:prstGeom prst="rect">
            <a:avLst/>
          </a:prstGeom>
        </p:spPr>
      </p:pic>
      <mc:AlternateContent xmlns:mc="http://schemas.openxmlformats.org/markup-compatibility/2006" xmlns:a14="http://schemas.microsoft.com/office/drawing/2010/main">
        <mc:Choice Requires="a14">
          <p:sp>
            <p:nvSpPr>
              <p:cNvPr id="13" name="Content Placeholder 5">
                <a:extLst>
                  <a:ext uri="{FF2B5EF4-FFF2-40B4-BE49-F238E27FC236}">
                    <a16:creationId xmlns:a16="http://schemas.microsoft.com/office/drawing/2014/main" id="{BC4E1E46-2C7C-4354-A22A-368169A90F19}"/>
                  </a:ext>
                </a:extLst>
              </p:cNvPr>
              <p:cNvSpPr txBox="1">
                <a:spLocks/>
              </p:cNvSpPr>
              <p:nvPr/>
            </p:nvSpPr>
            <p:spPr>
              <a:xfrm>
                <a:off x="365760" y="2843622"/>
                <a:ext cx="11466576" cy="82724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tx2"/>
                  </a:buClr>
                  <a:buFont typeface="Amazon Ember Display"/>
                  <a:buChar char="•"/>
                  <a:defRPr lang="en-US" sz="2800" kern="1200">
                    <a:solidFill>
                      <a:srgbClr val="232F3E"/>
                    </a:solidFill>
                    <a:latin typeface="Amazon Ember display"/>
                  </a:defRPr>
                </a:lvl1pPr>
                <a:lvl2pPr marL="457200" indent="-223838" algn="l" defTabSz="914400" rtl="0" eaLnBrk="1" latinLnBrk="0" hangingPunct="1">
                  <a:lnSpc>
                    <a:spcPct val="100000"/>
                  </a:lnSpc>
                  <a:spcBef>
                    <a:spcPts val="500"/>
                  </a:spcBef>
                  <a:spcAft>
                    <a:spcPts val="600"/>
                  </a:spcAft>
                  <a:buClr>
                    <a:schemeClr val="tx2"/>
                  </a:buClr>
                  <a:buFont typeface="Amazon Ember Display"/>
                  <a:buChar char="•"/>
                  <a:tabLst/>
                  <a:defRPr lang="en-US" sz="2400" kern="1200">
                    <a:solidFill>
                      <a:srgbClr val="232F3E"/>
                    </a:solidFill>
                    <a:latin typeface="Amazon Ember display"/>
                  </a:defRPr>
                </a:lvl2pPr>
                <a:lvl3pPr marL="685800" indent="-228600" algn="l" defTabSz="914400" rtl="0" eaLnBrk="1" latinLnBrk="0" hangingPunct="1">
                  <a:lnSpc>
                    <a:spcPct val="100000"/>
                  </a:lnSpc>
                  <a:spcBef>
                    <a:spcPts val="500"/>
                  </a:spcBef>
                  <a:spcAft>
                    <a:spcPts val="600"/>
                  </a:spcAft>
                  <a:buClr>
                    <a:schemeClr val="tx2"/>
                  </a:buClr>
                  <a:buFont typeface="Amazon Ember Display"/>
                  <a:buChar char="•"/>
                  <a:tabLst/>
                  <a:defRPr lang="en-US" sz="2000" kern="1200">
                    <a:solidFill>
                      <a:srgbClr val="232F3E"/>
                    </a:solidFill>
                    <a:latin typeface="Amazon Ember display"/>
                  </a:defRPr>
                </a:lvl3pPr>
                <a:lvl4pPr marL="914400" indent="-228600" algn="l" defTabSz="914400" rtl="0" eaLnBrk="1" latinLnBrk="0" hangingPunct="1">
                  <a:lnSpc>
                    <a:spcPct val="100000"/>
                  </a:lnSpc>
                  <a:spcBef>
                    <a:spcPts val="500"/>
                  </a:spcBef>
                  <a:spcAft>
                    <a:spcPts val="600"/>
                  </a:spcAft>
                  <a:buClr>
                    <a:schemeClr val="tx2"/>
                  </a:buClr>
                  <a:buFont typeface="Amazon Ember Display"/>
                  <a:buChar char="•"/>
                  <a:tabLst/>
                  <a:defRPr lang="en-US" sz="1800" kern="1200">
                    <a:solidFill>
                      <a:srgbClr val="232F3E"/>
                    </a:solidFill>
                    <a:latin typeface="Amazon Ember display"/>
                  </a:defRPr>
                </a:lvl4pPr>
                <a:lvl5pPr marL="1147763" indent="-233363"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defRPr lang="en-US" sz="1800" kern="120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a:lstStyle>
              <a:p>
                <a:pPr lvl="1"/>
                <a14:m>
                  <m:oMath xmlns:m="http://schemas.openxmlformats.org/officeDocument/2006/math">
                    <m:sSub>
                      <m:sSubPr>
                        <m:ctrlPr>
                          <a:rPr lang="ar-AE" sz="3600" i="1">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ar-AE" sz="3600" i="1">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ar-AE" sz="3600" i="1" smtClean="0">
                            <a:solidFill>
                              <a:srgbClr val="2074D5"/>
                            </a:solidFill>
                            <a:latin typeface="Cambria Math" panose="02040503050406030204" pitchFamily="18" charset="0"/>
                            <a:ea typeface="Amazon Ember Light" panose="020B0403020204020204" pitchFamily="34" charset="0"/>
                            <a:cs typeface="Amazon Ember Light" panose="020B0403020204020204" pitchFamily="34" charset="0"/>
                          </a:rPr>
                          <m:t>4</m:t>
                        </m:r>
                      </m:sub>
                    </m:sSub>
                  </m:oMath>
                </a14:m>
                <a:r>
                  <a:rPr lang="en-US" sz="3200" dirty="0">
                    <a:ea typeface="Amazon Ember" panose="02000000000000000000" pitchFamily="2" charset="0"/>
                    <a:cs typeface="Amazon Ember Light" panose="020B0403020204020204" pitchFamily="34" charset="0"/>
                  </a:rPr>
                  <a:t>: </a:t>
                </a:r>
                <a:r>
                  <a:rPr lang="en-US" dirty="0">
                    <a:ea typeface="Amazon Ember" panose="02000000000000000000" pitchFamily="2" charset="0"/>
                    <a:cs typeface="Amazon Ember Light" panose="020B0403020204020204" pitchFamily="34" charset="0"/>
                  </a:rPr>
                  <a:t>Weight for “Is fiction” feature </a:t>
                </a:r>
                <a14:m>
                  <m:oMath xmlns:m="http://schemas.openxmlformats.org/officeDocument/2006/math">
                    <m:sSub>
                      <m:sSubPr>
                        <m:ctrlPr>
                          <a:rPr lang="ar-AE"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ar-AE"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ar-AE"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4</m:t>
                        </m:r>
                      </m:sub>
                    </m:sSub>
                  </m:oMath>
                </a14:m>
                <a:endParaRPr lang="ar-AE" dirty="0"/>
              </a:p>
            </p:txBody>
          </p:sp>
        </mc:Choice>
        <mc:Fallback xmlns="">
          <p:sp>
            <p:nvSpPr>
              <p:cNvPr id="13" name="Content Placeholder 5">
                <a:extLst>
                  <a:ext uri="{FF2B5EF4-FFF2-40B4-BE49-F238E27FC236}">
                    <a16:creationId xmlns:a16="http://schemas.microsoft.com/office/drawing/2014/main" id="{BC4E1E46-2C7C-4354-A22A-368169A90F19}"/>
                  </a:ext>
                </a:extLst>
              </p:cNvPr>
              <p:cNvSpPr txBox="1">
                <a:spLocks noRot="1" noChangeAspect="1" noMove="1" noResize="1" noEditPoints="1" noAdjustHandles="1" noChangeArrowheads="1" noChangeShapeType="1" noTextEdit="1"/>
              </p:cNvSpPr>
              <p:nvPr/>
            </p:nvSpPr>
            <p:spPr>
              <a:xfrm>
                <a:off x="365760" y="2843622"/>
                <a:ext cx="11466576" cy="827248"/>
              </a:xfrm>
              <a:prstGeom prst="rect">
                <a:avLst/>
              </a:prstGeom>
              <a:blipFill>
                <a:blip r:embed="rId5"/>
                <a:stretch>
                  <a:fillRect t="-10606"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llout: Colors menu">
                <a:extLst>
                  <a:ext uri="{FF2B5EF4-FFF2-40B4-BE49-F238E27FC236}">
                    <a16:creationId xmlns:a16="http://schemas.microsoft.com/office/drawing/2014/main" id="{F054E170-8946-4E7A-AC79-843B893B842A}"/>
                  </a:ext>
                  <a:ext uri="{C183D7F6-B498-43B3-948B-1728B52AA6E4}">
                    <adec:decorative xmlns:adec="http://schemas.microsoft.com/office/drawing/2017/decorative" val="0"/>
                  </a:ext>
                </a:extLst>
              </p:cNvPr>
              <p:cNvSpPr/>
              <p:nvPr/>
            </p:nvSpPr>
            <p:spPr>
              <a:xfrm>
                <a:off x="7395102" y="5205092"/>
                <a:ext cx="2195938" cy="553998"/>
              </a:xfrm>
              <a:prstGeom prst="borderCallout1">
                <a:avLst>
                  <a:gd name="adj1" fmla="val 3036"/>
                  <a:gd name="adj2" fmla="val 49134"/>
                  <a:gd name="adj3" fmla="val -52258"/>
                  <a:gd name="adj4" fmla="val 37333"/>
                </a:avLst>
              </a:prstGeom>
              <a:solidFill>
                <a:schemeClr val="accent4"/>
              </a:solidFill>
              <a:ln w="63500">
                <a:solidFill>
                  <a:schemeClr val="accent4"/>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 xmlns:m="http://schemas.openxmlformats.org/officeDocument/2006/math">
                    <m:sSub>
                      <m:sSubPr>
                        <m:ctrlPr>
                          <a:rPr lang="en-US" sz="320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 </m:t>
                    </m:r>
                  </m:oMath>
                </a14:m>
                <a:r>
                  <a:rPr lang="en-US" sz="3200" dirty="0">
                    <a:solidFill>
                      <a:schemeClr val="bg1"/>
                    </a:solidFill>
                    <a:ea typeface="Amazon Ember" panose="02000000000000000000" pitchFamily="2" charset="0"/>
                    <a:cs typeface="Amazon Ember Light" panose="020B0403020204020204" pitchFamily="34" charset="0"/>
                  </a:rPr>
                  <a:t>= 0.25</a:t>
                </a:r>
                <a:endParaRPr lang="en-US" sz="3200" dirty="0">
                  <a:solidFill>
                    <a:schemeClr val="bg1"/>
                  </a:solidFill>
                </a:endParaRPr>
              </a:p>
            </p:txBody>
          </p:sp>
        </mc:Choice>
        <mc:Fallback xmlns="">
          <p:sp>
            <p:nvSpPr>
              <p:cNvPr id="7" name="Callout: Colors menu">
                <a:extLst>
                  <a:ext uri="{FF2B5EF4-FFF2-40B4-BE49-F238E27FC236}">
                    <a16:creationId xmlns:a16="http://schemas.microsoft.com/office/drawing/2014/main" id="{F054E170-8946-4E7A-AC79-843B893B842A}"/>
                  </a:ext>
                  <a:ext uri="{C183D7F6-B498-43B3-948B-1728B52AA6E4}">
                    <adec:decorative xmlns:adec="http://schemas.microsoft.com/office/drawing/2017/decorative" val="0"/>
                  </a:ext>
                </a:extLst>
              </p:cNvPr>
              <p:cNvSpPr>
                <a:spLocks noRot="1" noChangeAspect="1" noMove="1" noResize="1" noEditPoints="1" noAdjustHandles="1" noChangeArrowheads="1" noChangeShapeType="1" noTextEdit="1"/>
              </p:cNvSpPr>
              <p:nvPr/>
            </p:nvSpPr>
            <p:spPr>
              <a:xfrm>
                <a:off x="7395102" y="5205092"/>
                <a:ext cx="2195938" cy="553998"/>
              </a:xfrm>
              <a:prstGeom prst="borderCallout1">
                <a:avLst>
                  <a:gd name="adj1" fmla="val 3036"/>
                  <a:gd name="adj2" fmla="val 49134"/>
                  <a:gd name="adj3" fmla="val -52258"/>
                  <a:gd name="adj4" fmla="val 37333"/>
                </a:avLst>
              </a:prstGeom>
              <a:blipFill>
                <a:blip r:embed="rId6"/>
                <a:stretch>
                  <a:fillRect/>
                </a:stretch>
              </a:blipFill>
              <a:ln w="63500">
                <a:solidFill>
                  <a:schemeClr val="accent4"/>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57315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13CCA9-45C6-4A95-A7BC-0BF97838A30C}"/>
              </a:ext>
            </a:extLst>
          </p:cNvPr>
          <p:cNvSpPr>
            <a:spLocks noGrp="1"/>
          </p:cNvSpPr>
          <p:nvPr>
            <p:ph type="sldNum" idx="97"/>
          </p:nvPr>
        </p:nvSpPr>
        <p:spPr/>
        <p:txBody>
          <a:bodyPr/>
          <a:lstStyle/>
          <a:p>
            <a:fld id="{86A8BF56-6CB3-514C-9A64-F39D95C9E25B}" type="slidenum">
              <a:rPr lang="en-US" smtClean="0"/>
              <a:pPr/>
              <a:t>25</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ML model: Prediction</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731520"/>
          </a:xfrm>
        </p:spPr>
        <p:txBody>
          <a:bodyPr/>
          <a:lstStyle/>
          <a:p>
            <a:pPr marL="0" indent="0">
              <a:buNone/>
            </a:pPr>
            <a:r>
              <a:rPr lang="en-US" dirty="0"/>
              <a:t>For this model, use these two features to determine a </a:t>
            </a:r>
            <a:r>
              <a:rPr lang="en-US" b="1" dirty="0">
                <a:solidFill>
                  <a:schemeClr val="accent6"/>
                </a:solidFill>
              </a:rPr>
              <a:t>price to suggest</a:t>
            </a:r>
            <a:r>
              <a:rPr lang="en-US" dirty="0"/>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8652CE-14BE-C7BB-96C5-2B6D7FD16FDE}"/>
                  </a:ext>
                </a:extLst>
              </p:cNvPr>
              <p:cNvSpPr txBox="1"/>
              <p:nvPr/>
            </p:nvSpPr>
            <p:spPr>
              <a:xfrm>
                <a:off x="887141" y="2556069"/>
                <a:ext cx="81979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i="1" smtClean="0">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smtClean="0">
                          <a:solidFill>
                            <a:schemeClr val="tx2"/>
                          </a:solidFill>
                          <a:latin typeface="Cambria Math" panose="02040503050406030204" pitchFamily="18" charset="0"/>
                          <a:ea typeface="Cambria Math" panose="02040503050406030204" pitchFamily="18" charset="0"/>
                          <a:cs typeface="Amazon Ember Light" panose="020B0403020204020204" pitchFamily="34" charset="0"/>
                        </a:rPr>
                        <m:t>≈</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0</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50</m:t>
                      </m:r>
                      <m:r>
                        <a:rPr lang="en-US" sz="36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0</m:t>
                      </m:r>
                      <m:r>
                        <a:rPr lang="en-US" sz="36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25</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1</m:t>
                      </m:r>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15</m:t>
                      </m:r>
                      <m:r>
                        <a:rPr lang="en-US" sz="3600" b="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25</m:t>
                      </m:r>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8" name="TextBox 7">
                <a:extLst>
                  <a:ext uri="{FF2B5EF4-FFF2-40B4-BE49-F238E27FC236}">
                    <a16:creationId xmlns:a16="http://schemas.microsoft.com/office/drawing/2014/main" id="{1C8652CE-14BE-C7BB-96C5-2B6D7FD16FDE}"/>
                  </a:ext>
                </a:extLst>
              </p:cNvPr>
              <p:cNvSpPr txBox="1">
                <a:spLocks noRot="1" noChangeAspect="1" noMove="1" noResize="1" noEditPoints="1" noAdjustHandles="1" noChangeArrowheads="1" noChangeShapeType="1" noTextEdit="1"/>
              </p:cNvSpPr>
              <p:nvPr/>
            </p:nvSpPr>
            <p:spPr>
              <a:xfrm>
                <a:off x="887141" y="2556069"/>
                <a:ext cx="8197950" cy="553998"/>
              </a:xfrm>
              <a:prstGeom prst="rect">
                <a:avLst/>
              </a:prstGeom>
              <a:blipFill>
                <a:blip r:embed="rId4"/>
                <a:stretch>
                  <a:fillRect l="-929" t="-20455" r="-774" b="-38636"/>
                </a:stretch>
              </a:blipFill>
            </p:spPr>
            <p:txBody>
              <a:bodyPr/>
              <a:lstStyle/>
              <a:p>
                <a:r>
                  <a:rPr lang="en-US">
                    <a:noFill/>
                  </a:rPr>
                  <a:t> </a:t>
                </a:r>
              </a:p>
            </p:txBody>
          </p:sp>
        </mc:Fallback>
      </mc:AlternateContent>
      <p:sp>
        <p:nvSpPr>
          <p:cNvPr id="6" name="Callout: Colors menu">
            <a:extLst>
              <a:ext uri="{FF2B5EF4-FFF2-40B4-BE49-F238E27FC236}">
                <a16:creationId xmlns:a16="http://schemas.microsoft.com/office/drawing/2014/main" id="{A49CC602-858D-83F4-6BC4-B0D47A8D5EEF}"/>
              </a:ext>
              <a:ext uri="{C183D7F6-B498-43B3-948B-1728B52AA6E4}">
                <adec:decorative xmlns:adec="http://schemas.microsoft.com/office/drawing/2017/decorative" val="0"/>
              </a:ext>
            </a:extLst>
          </p:cNvPr>
          <p:cNvSpPr/>
          <p:nvPr/>
        </p:nvSpPr>
        <p:spPr>
          <a:xfrm>
            <a:off x="5553666" y="3470813"/>
            <a:ext cx="5900357" cy="1055477"/>
          </a:xfrm>
          <a:prstGeom prst="borderCallout1">
            <a:avLst>
              <a:gd name="adj1" fmla="val 3036"/>
              <a:gd name="adj2" fmla="val 49134"/>
              <a:gd name="adj3" fmla="val -37382"/>
              <a:gd name="adj4" fmla="val 49172"/>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schemeClr val="bg1"/>
                </a:solidFill>
              </a:rPr>
              <a:t>Suggested price of a 150-page book in the fiction genre is $15.25</a:t>
            </a:r>
          </a:p>
        </p:txBody>
      </p:sp>
      <p:sp>
        <p:nvSpPr>
          <p:cNvPr id="7" name="TextBox 6">
            <a:extLst>
              <a:ext uri="{FF2B5EF4-FFF2-40B4-BE49-F238E27FC236}">
                <a16:creationId xmlns:a16="http://schemas.microsoft.com/office/drawing/2014/main" id="{CD96551B-44CA-E00B-332B-75B3C05559EF}"/>
              </a:ext>
            </a:extLst>
          </p:cNvPr>
          <p:cNvSpPr txBox="1"/>
          <p:nvPr/>
        </p:nvSpPr>
        <p:spPr>
          <a:xfrm>
            <a:off x="365760" y="5181827"/>
            <a:ext cx="11466576" cy="707886"/>
          </a:xfrm>
          <a:prstGeom prst="rect">
            <a:avLst/>
          </a:prstGeom>
          <a:noFill/>
        </p:spPr>
        <p:txBody>
          <a:bodyPr wrap="square">
            <a:spAutoFit/>
          </a:bodyPr>
          <a:lstStyle/>
          <a:p>
            <a:pPr marL="0" indent="0">
              <a:buNone/>
            </a:pPr>
            <a:r>
              <a:rPr lang="en-US" sz="2000" b="1" dirty="0">
                <a:solidFill>
                  <a:srgbClr val="232F3E"/>
                </a:solidFill>
              </a:rPr>
              <a:t>Note: </a:t>
            </a:r>
            <a:r>
              <a:rPr lang="en-US" sz="2000" dirty="0">
                <a:solidFill>
                  <a:srgbClr val="232F3E"/>
                </a:solidFill>
              </a:rPr>
              <a:t>This example shows how a model can make predictions; the method to learn these weights from data will be explained later.</a:t>
            </a:r>
            <a:endParaRPr lang="en-US" sz="2000" b="1" dirty="0">
              <a:solidFill>
                <a:srgbClr val="232F3E"/>
              </a:solidFill>
            </a:endParaRPr>
          </a:p>
        </p:txBody>
      </p:sp>
    </p:spTree>
    <p:custDataLst>
      <p:tags r:id="rId1"/>
    </p:custDataLst>
    <p:extLst>
      <p:ext uri="{BB962C8B-B14F-4D97-AF65-F5344CB8AC3E}">
        <p14:creationId xmlns:p14="http://schemas.microsoft.com/office/powerpoint/2010/main" val="73637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4B4946-A8A8-45BB-9EEF-2B3A5FC88FDB}"/>
              </a:ext>
            </a:extLst>
          </p:cNvPr>
          <p:cNvSpPr>
            <a:spLocks noGrp="1"/>
          </p:cNvSpPr>
          <p:nvPr>
            <p:ph type="sldNum" idx="97"/>
          </p:nvPr>
        </p:nvSpPr>
        <p:spPr/>
        <p:txBody>
          <a:bodyPr/>
          <a:lstStyle/>
          <a:p>
            <a:fld id="{86A8BF56-6CB3-514C-9A64-F39D95C9E25B}" type="slidenum">
              <a:rPr lang="en-US" smtClean="0"/>
              <a:pPr/>
              <a:t>26</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Next lesson</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1633935"/>
          </a:xfrm>
        </p:spPr>
        <p:txBody>
          <a:bodyPr/>
          <a:lstStyle/>
          <a:p>
            <a:r>
              <a:rPr lang="en-US" dirty="0"/>
              <a:t>What are Jupyter notebooks, and how do you use them with ML?</a:t>
            </a:r>
          </a:p>
          <a:p>
            <a:r>
              <a:rPr lang="en-US" dirty="0"/>
              <a:t>What is SageMaker, and how can you use Jupyter notebooks with it?</a:t>
            </a:r>
          </a:p>
        </p:txBody>
      </p:sp>
      <p:pic>
        <p:nvPicPr>
          <p:cNvPr id="23" name="Picture 22">
            <a:extLst>
              <a:ext uri="{FF2B5EF4-FFF2-40B4-BE49-F238E27FC236}">
                <a16:creationId xmlns:a16="http://schemas.microsoft.com/office/drawing/2014/main" id="{91E121B1-B2B7-42B2-BFAC-A92E0E76A8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90158" y="3024001"/>
            <a:ext cx="3011685" cy="2731245"/>
          </a:xfrm>
          <a:prstGeom prst="rect">
            <a:avLst/>
          </a:prstGeom>
        </p:spPr>
      </p:pic>
    </p:spTree>
    <p:custDataLst>
      <p:tags r:id="rId1"/>
    </p:custDataLst>
    <p:extLst>
      <p:ext uri="{BB962C8B-B14F-4D97-AF65-F5344CB8AC3E}">
        <p14:creationId xmlns:p14="http://schemas.microsoft.com/office/powerpoint/2010/main" val="4042866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CD6CB7-B378-499C-87A2-C0C91449EE4D}"/>
              </a:ext>
            </a:extLst>
          </p:cNvPr>
          <p:cNvSpPr>
            <a:spLocks noGrp="1"/>
          </p:cNvSpPr>
          <p:nvPr>
            <p:ph type="sldNum" idx="97"/>
          </p:nvPr>
        </p:nvSpPr>
        <p:spPr/>
        <p:txBody>
          <a:bodyPr/>
          <a:lstStyle/>
          <a:p>
            <a:fld id="{86A8BF56-6CB3-514C-9A64-F39D95C9E25B}" type="slidenum">
              <a:rPr lang="en-US" smtClean="0"/>
              <a:pPr/>
              <a:t>27</a:t>
            </a:fld>
            <a:endParaRPr lang="en-US" dirty="0"/>
          </a:p>
        </p:txBody>
      </p:sp>
      <p:sp>
        <p:nvSpPr>
          <p:cNvPr id="10" name="Title 9">
            <a:extLst>
              <a:ext uri="{FF2B5EF4-FFF2-40B4-BE49-F238E27FC236}">
                <a16:creationId xmlns:a16="http://schemas.microsoft.com/office/drawing/2014/main" id="{8B4FB3DB-051E-485A-A26B-51DBCEF2DE04}"/>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4CF5B702-E11E-4B16-B8D6-2F8FFF2B0F62}"/>
              </a:ext>
            </a:extLst>
          </p:cNvPr>
          <p:cNvSpPr>
            <a:spLocks noGrp="1"/>
          </p:cNvSpPr>
          <p:nvPr>
            <p:ph type="body" sz="quarter" idx="98"/>
          </p:nvPr>
        </p:nvSpPr>
        <p:spPr/>
        <p:txBody>
          <a:bodyPr/>
          <a:lstStyle/>
          <a:p>
            <a:pPr lvl="0"/>
            <a:r>
              <a:rPr lang="en-US" dirty="0"/>
              <a:t>Corrections, feedback, or other questions?</a:t>
            </a:r>
          </a:p>
          <a:p>
            <a:pPr lvl="0"/>
            <a:r>
              <a:rPr lang="en-US" dirty="0"/>
              <a:t>Contact us at </a:t>
            </a:r>
            <a:r>
              <a:rPr lang="en-US" dirty="0">
                <a:hlinkClick r:id="rId3">
                  <a:extLst>
                    <a:ext uri="{A12FA001-AC4F-418D-AE19-62706E023703}">
                      <ahyp:hlinkClr xmlns:ahyp="http://schemas.microsoft.com/office/drawing/2018/hyperlinkcolor" val="tx"/>
                    </a:ext>
                  </a:extLst>
                </a:hlinkClick>
              </a:rPr>
              <a:t>https://support.aws.amazon.com/#/contacts/aws-academy</a:t>
            </a:r>
            <a:r>
              <a:rPr lang="en-US" dirty="0"/>
              <a:t>.</a:t>
            </a:r>
          </a:p>
          <a:p>
            <a:pPr lvl="0"/>
            <a:r>
              <a:rPr lang="en-US" dirty="0"/>
              <a:t>All trademarks are the property of their owners.</a:t>
            </a:r>
          </a:p>
        </p:txBody>
      </p:sp>
      <p:pic>
        <p:nvPicPr>
          <p:cNvPr id="37" name="Picture 36">
            <a:extLst>
              <a:ext uri="{FF2B5EF4-FFF2-40B4-BE49-F238E27FC236}">
                <a16:creationId xmlns:a16="http://schemas.microsoft.com/office/drawing/2014/main" id="{41FF818A-2215-4B7F-BB08-6CFCA46728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80944" y="1280160"/>
            <a:ext cx="3011685" cy="2737341"/>
          </a:xfrm>
          <a:prstGeom prst="rect">
            <a:avLst/>
          </a:prstGeom>
        </p:spPr>
      </p:pic>
    </p:spTree>
    <p:extLst>
      <p:ext uri="{BB962C8B-B14F-4D97-AF65-F5344CB8AC3E}">
        <p14:creationId xmlns:p14="http://schemas.microsoft.com/office/powerpoint/2010/main" val="239577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326C2D-801F-4320-923C-401C09337253}"/>
              </a:ext>
            </a:extLst>
          </p:cNvPr>
          <p:cNvSpPr>
            <a:spLocks noGrp="1"/>
          </p:cNvSpPr>
          <p:nvPr>
            <p:ph type="sldNum" idx="97"/>
          </p:nvPr>
        </p:nvSpPr>
        <p:spPr/>
        <p:txBody>
          <a:bodyPr/>
          <a:lstStyle/>
          <a:p>
            <a:fld id="{86A8BF56-6CB3-514C-9A64-F39D95C9E25B}" type="slidenum">
              <a:rPr lang="en-US" smtClean="0"/>
              <a:t>28</a:t>
            </a:fld>
            <a:endParaRPr lang="en-US" dirty="0"/>
          </a:p>
        </p:txBody>
      </p:sp>
      <p:sp>
        <p:nvSpPr>
          <p:cNvPr id="2" name="Title 1">
            <a:extLst>
              <a:ext uri="{FF2B5EF4-FFF2-40B4-BE49-F238E27FC236}">
                <a16:creationId xmlns:a16="http://schemas.microsoft.com/office/drawing/2014/main" id="{DDE09257-B341-47AE-9BD0-55326331CD7F}"/>
              </a:ext>
            </a:extLst>
          </p:cNvPr>
          <p:cNvSpPr>
            <a:spLocks noGrp="1"/>
          </p:cNvSpPr>
          <p:nvPr>
            <p:ph type="title" idx="1"/>
          </p:nvPr>
        </p:nvSpPr>
        <p:spPr/>
        <p:txBody>
          <a:bodyPr/>
          <a:lstStyle/>
          <a:p>
            <a:r>
              <a:rPr lang="en-US" dirty="0"/>
              <a:t>Image source slides (for curriculum development use only)</a:t>
            </a:r>
          </a:p>
        </p:txBody>
      </p:sp>
    </p:spTree>
    <p:custDataLst>
      <p:tags r:id="rId1"/>
    </p:custDataLst>
    <p:extLst>
      <p:ext uri="{BB962C8B-B14F-4D97-AF65-F5344CB8AC3E}">
        <p14:creationId xmlns:p14="http://schemas.microsoft.com/office/powerpoint/2010/main" val="3893793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91F7FF-F54C-47DB-B5C0-ED5A475C5A96}"/>
              </a:ext>
            </a:extLst>
          </p:cNvPr>
          <p:cNvSpPr>
            <a:spLocks noGrp="1"/>
          </p:cNvSpPr>
          <p:nvPr>
            <p:ph type="sldNum" idx="97"/>
          </p:nvPr>
        </p:nvSpPr>
        <p:spPr/>
        <p:txBody>
          <a:bodyPr/>
          <a:lstStyle/>
          <a:p>
            <a:fld id="{86A8BF56-6CB3-514C-9A64-F39D95C9E25B}" type="slidenum">
              <a:rPr lang="en-US" smtClean="0"/>
              <a:pPr/>
              <a:t>29</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Source graphic: What is ML?</a:t>
            </a:r>
          </a:p>
        </p:txBody>
      </p:sp>
      <p:grpSp>
        <p:nvGrpSpPr>
          <p:cNvPr id="4" name="Group 3">
            <a:extLst>
              <a:ext uri="{FF2B5EF4-FFF2-40B4-BE49-F238E27FC236}">
                <a16:creationId xmlns:a16="http://schemas.microsoft.com/office/drawing/2014/main" id="{6F8FEF55-A46C-4B4D-8EBB-A926C98656F9}"/>
              </a:ext>
            </a:extLst>
          </p:cNvPr>
          <p:cNvGrpSpPr/>
          <p:nvPr/>
        </p:nvGrpSpPr>
        <p:grpSpPr>
          <a:xfrm>
            <a:off x="897596" y="2038122"/>
            <a:ext cx="10396807" cy="851231"/>
            <a:chOff x="875371" y="1355491"/>
            <a:chExt cx="10396807" cy="851231"/>
          </a:xfrm>
        </p:grpSpPr>
        <p:sp>
          <p:nvSpPr>
            <p:cNvPr id="24" name="Rounded Rectangle 23">
              <a:extLst>
                <a:ext uri="{FF2B5EF4-FFF2-40B4-BE49-F238E27FC236}">
                  <a16:creationId xmlns:a16="http://schemas.microsoft.com/office/drawing/2014/main" id="{ACBA6F50-CDC7-52D2-8776-DC9207548A26}"/>
                </a:ext>
              </a:extLst>
            </p:cNvPr>
            <p:cNvSpPr/>
            <p:nvPr/>
          </p:nvSpPr>
          <p:spPr>
            <a:xfrm>
              <a:off x="3058030" y="1459287"/>
              <a:ext cx="6031489" cy="634251"/>
            </a:xfrm>
            <a:prstGeom prst="roundRect">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Classical programming: Rules created manually</a:t>
              </a:r>
            </a:p>
          </p:txBody>
        </p:sp>
        <p:sp>
          <p:nvSpPr>
            <p:cNvPr id="25" name="Text Placeholder 4">
              <a:extLst>
                <a:ext uri="{FF2B5EF4-FFF2-40B4-BE49-F238E27FC236}">
                  <a16:creationId xmlns:a16="http://schemas.microsoft.com/office/drawing/2014/main" id="{9E770B36-9614-8772-D834-132772A0F384}"/>
                </a:ext>
              </a:extLst>
            </p:cNvPr>
            <p:cNvSpPr txBox="1">
              <a:spLocks/>
            </p:cNvSpPr>
            <p:nvPr/>
          </p:nvSpPr>
          <p:spPr>
            <a:xfrm>
              <a:off x="9602012" y="1581230"/>
              <a:ext cx="1250725" cy="399981"/>
            </a:xfrm>
            <a:prstGeom prst="rect">
              <a:avLst/>
            </a:prstGeom>
            <a:ln>
              <a:noFill/>
            </a:ln>
          </p:spPr>
          <p:txBody>
            <a:bodyPr vert="horz">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Answers</a:t>
              </a:r>
            </a:p>
          </p:txBody>
        </p:sp>
        <p:sp>
          <p:nvSpPr>
            <p:cNvPr id="26" name="Chevron 25">
              <a:extLst>
                <a:ext uri="{FF2B5EF4-FFF2-40B4-BE49-F238E27FC236}">
                  <a16:creationId xmlns:a16="http://schemas.microsoft.com/office/drawing/2014/main" id="{9808E2A5-4A49-C9FE-F54A-969E0A6AA15F}"/>
                </a:ext>
              </a:extLst>
            </p:cNvPr>
            <p:cNvSpPr/>
            <p:nvPr/>
          </p:nvSpPr>
          <p:spPr>
            <a:xfrm>
              <a:off x="9189209" y="1654290"/>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 name="Rounded Rectangle 22">
              <a:extLst>
                <a:ext uri="{FF2B5EF4-FFF2-40B4-BE49-F238E27FC236}">
                  <a16:creationId xmlns:a16="http://schemas.microsoft.com/office/drawing/2014/main" id="{1ADF5EDD-FFAA-ABA8-56AE-51BCFEB39733}"/>
                </a:ext>
              </a:extLst>
            </p:cNvPr>
            <p:cNvSpPr/>
            <p:nvPr/>
          </p:nvSpPr>
          <p:spPr>
            <a:xfrm>
              <a:off x="875371" y="1355491"/>
              <a:ext cx="10396807" cy="85123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 name="Text Placeholder 4">
              <a:extLst>
                <a:ext uri="{FF2B5EF4-FFF2-40B4-BE49-F238E27FC236}">
                  <a16:creationId xmlns:a16="http://schemas.microsoft.com/office/drawing/2014/main" id="{6BCCD74C-D19A-7F45-D3AE-B7943127355B}"/>
                </a:ext>
              </a:extLst>
            </p:cNvPr>
            <p:cNvSpPr txBox="1">
              <a:spLocks/>
            </p:cNvSpPr>
            <p:nvPr/>
          </p:nvSpPr>
          <p:spPr>
            <a:xfrm>
              <a:off x="1284630" y="1772616"/>
              <a:ext cx="1303216" cy="399981"/>
            </a:xfrm>
            <a:prstGeom prst="rect">
              <a:avLst/>
            </a:prstGeom>
          </p:spPr>
          <p:txBody>
            <a:bodyPr vert="horz" anchor="ctr">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Rules</a:t>
              </a:r>
            </a:p>
          </p:txBody>
        </p:sp>
        <p:sp>
          <p:nvSpPr>
            <p:cNvPr id="19" name="Text Placeholder 4">
              <a:extLst>
                <a:ext uri="{FF2B5EF4-FFF2-40B4-BE49-F238E27FC236}">
                  <a16:creationId xmlns:a16="http://schemas.microsoft.com/office/drawing/2014/main" id="{E4C4F23D-FC96-1B16-A33D-370627FE48BA}"/>
                </a:ext>
              </a:extLst>
            </p:cNvPr>
            <p:cNvSpPr txBox="1">
              <a:spLocks/>
            </p:cNvSpPr>
            <p:nvPr/>
          </p:nvSpPr>
          <p:spPr>
            <a:xfrm>
              <a:off x="1284634" y="1419598"/>
              <a:ext cx="1303212" cy="399981"/>
            </a:xfrm>
            <a:prstGeom prst="rect">
              <a:avLst/>
            </a:prstGeom>
          </p:spPr>
          <p:txBody>
            <a:bodyPr vert="horz" anchor="ctr">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Data</a:t>
              </a:r>
            </a:p>
          </p:txBody>
        </p:sp>
        <p:sp>
          <p:nvSpPr>
            <p:cNvPr id="20" name="Chevron 19">
              <a:extLst>
                <a:ext uri="{FF2B5EF4-FFF2-40B4-BE49-F238E27FC236}">
                  <a16:creationId xmlns:a16="http://schemas.microsoft.com/office/drawing/2014/main" id="{DF98120E-F6A0-63C5-573C-2C7C50AD9BD3}"/>
                </a:ext>
              </a:extLst>
            </p:cNvPr>
            <p:cNvSpPr/>
            <p:nvPr/>
          </p:nvSpPr>
          <p:spPr>
            <a:xfrm>
              <a:off x="2548681" y="1484572"/>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 name="Chevron 20">
              <a:extLst>
                <a:ext uri="{FF2B5EF4-FFF2-40B4-BE49-F238E27FC236}">
                  <a16:creationId xmlns:a16="http://schemas.microsoft.com/office/drawing/2014/main" id="{9A9C25B9-991F-A4D9-F6F1-59C707FDD921}"/>
                </a:ext>
              </a:extLst>
            </p:cNvPr>
            <p:cNvSpPr/>
            <p:nvPr/>
          </p:nvSpPr>
          <p:spPr>
            <a:xfrm>
              <a:off x="2548681" y="1840743"/>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33" name="Rounded Rectangle 32">
            <a:extLst>
              <a:ext uri="{FF2B5EF4-FFF2-40B4-BE49-F238E27FC236}">
                <a16:creationId xmlns:a16="http://schemas.microsoft.com/office/drawing/2014/main" id="{27102D55-9373-6C1C-04E1-368D21B2B94E}"/>
              </a:ext>
            </a:extLst>
          </p:cNvPr>
          <p:cNvSpPr/>
          <p:nvPr/>
        </p:nvSpPr>
        <p:spPr>
          <a:xfrm>
            <a:off x="5024726" y="5374643"/>
            <a:ext cx="2158131" cy="442532"/>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algn="ctr" defTabSz="340117"/>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New data</a:t>
            </a:r>
          </a:p>
        </p:txBody>
      </p:sp>
      <p:grpSp>
        <p:nvGrpSpPr>
          <p:cNvPr id="5" name="Group 4">
            <a:extLst>
              <a:ext uri="{FF2B5EF4-FFF2-40B4-BE49-F238E27FC236}">
                <a16:creationId xmlns:a16="http://schemas.microsoft.com/office/drawing/2014/main" id="{EF3B3CFA-EF82-4CE6-9D00-2BAEB0F66119}"/>
              </a:ext>
            </a:extLst>
          </p:cNvPr>
          <p:cNvGrpSpPr/>
          <p:nvPr/>
        </p:nvGrpSpPr>
        <p:grpSpPr>
          <a:xfrm>
            <a:off x="730560" y="4059802"/>
            <a:ext cx="10124068" cy="1353649"/>
            <a:chOff x="702319" y="4645956"/>
            <a:chExt cx="10124068" cy="1353649"/>
          </a:xfrm>
        </p:grpSpPr>
        <p:sp>
          <p:nvSpPr>
            <p:cNvPr id="35" name="Text Placeholder 4">
              <a:extLst>
                <a:ext uri="{FF2B5EF4-FFF2-40B4-BE49-F238E27FC236}">
                  <a16:creationId xmlns:a16="http://schemas.microsoft.com/office/drawing/2014/main" id="{FF80B1AE-AE35-8487-FDEF-C0BB3E38F2E2}"/>
                </a:ext>
              </a:extLst>
            </p:cNvPr>
            <p:cNvSpPr txBox="1">
              <a:spLocks/>
            </p:cNvSpPr>
            <p:nvPr/>
          </p:nvSpPr>
          <p:spPr>
            <a:xfrm>
              <a:off x="702319" y="5068693"/>
              <a:ext cx="1885527" cy="399981"/>
            </a:xfrm>
            <a:prstGeom prst="rect">
              <a:avLst/>
            </a:prstGeom>
          </p:spPr>
          <p:txBody>
            <a:bodyPr vert="horz">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ML algorithm</a:t>
              </a:r>
            </a:p>
          </p:txBody>
        </p:sp>
        <p:sp>
          <p:nvSpPr>
            <p:cNvPr id="36" name="Text Placeholder 4">
              <a:extLst>
                <a:ext uri="{FF2B5EF4-FFF2-40B4-BE49-F238E27FC236}">
                  <a16:creationId xmlns:a16="http://schemas.microsoft.com/office/drawing/2014/main" id="{55DB8B51-7209-B338-D68D-05038EF8DE6A}"/>
                </a:ext>
              </a:extLst>
            </p:cNvPr>
            <p:cNvSpPr txBox="1">
              <a:spLocks/>
            </p:cNvSpPr>
            <p:nvPr/>
          </p:nvSpPr>
          <p:spPr>
            <a:xfrm>
              <a:off x="1646509" y="4709975"/>
              <a:ext cx="941337" cy="399981"/>
            </a:xfrm>
            <a:prstGeom prst="rect">
              <a:avLst/>
            </a:prstGeom>
          </p:spPr>
          <p:txBody>
            <a:bodyPr vert="horz">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Data</a:t>
              </a:r>
            </a:p>
          </p:txBody>
        </p:sp>
        <p:sp>
          <p:nvSpPr>
            <p:cNvPr id="37" name="Chevron 36">
              <a:extLst>
                <a:ext uri="{FF2B5EF4-FFF2-40B4-BE49-F238E27FC236}">
                  <a16:creationId xmlns:a16="http://schemas.microsoft.com/office/drawing/2014/main" id="{C401AB71-039E-737F-B7F6-0917338E3D04}"/>
                </a:ext>
              </a:extLst>
            </p:cNvPr>
            <p:cNvSpPr/>
            <p:nvPr/>
          </p:nvSpPr>
          <p:spPr>
            <a:xfrm>
              <a:off x="2548681" y="4796209"/>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8" name="Chevron 37">
              <a:extLst>
                <a:ext uri="{FF2B5EF4-FFF2-40B4-BE49-F238E27FC236}">
                  <a16:creationId xmlns:a16="http://schemas.microsoft.com/office/drawing/2014/main" id="{3AF338DB-0A6E-7AE2-EB98-80A62FB3AA9E}"/>
                </a:ext>
              </a:extLst>
            </p:cNvPr>
            <p:cNvSpPr/>
            <p:nvPr/>
          </p:nvSpPr>
          <p:spPr>
            <a:xfrm>
              <a:off x="2548681" y="5152380"/>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0" name="Rounded Rectangle 29">
              <a:extLst>
                <a:ext uri="{FF2B5EF4-FFF2-40B4-BE49-F238E27FC236}">
                  <a16:creationId xmlns:a16="http://schemas.microsoft.com/office/drawing/2014/main" id="{B364C645-09D9-7A71-B829-E2C703D3046C}"/>
                </a:ext>
              </a:extLst>
            </p:cNvPr>
            <p:cNvSpPr/>
            <p:nvPr/>
          </p:nvSpPr>
          <p:spPr>
            <a:xfrm>
              <a:off x="3058030" y="4645956"/>
              <a:ext cx="6035040" cy="885785"/>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Machine learning: Rules are learned from data automatically by using an algorithm</a:t>
              </a:r>
            </a:p>
          </p:txBody>
        </p:sp>
        <p:sp>
          <p:nvSpPr>
            <p:cNvPr id="31" name="Chevron 30">
              <a:extLst>
                <a:ext uri="{FF2B5EF4-FFF2-40B4-BE49-F238E27FC236}">
                  <a16:creationId xmlns:a16="http://schemas.microsoft.com/office/drawing/2014/main" id="{1EC06A98-D447-A6EE-D1C3-D8872E0AC172}"/>
                </a:ext>
              </a:extLst>
            </p:cNvPr>
            <p:cNvSpPr/>
            <p:nvPr/>
          </p:nvSpPr>
          <p:spPr>
            <a:xfrm>
              <a:off x="9189209" y="4972239"/>
              <a:ext cx="383059" cy="244243"/>
            </a:xfrm>
            <a:prstGeom prst="chevron">
              <a:avLst/>
            </a:prstGeom>
            <a:solidFill>
              <a:srgbClr val="6D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2" name="Chevron 31">
              <a:extLst>
                <a:ext uri="{FF2B5EF4-FFF2-40B4-BE49-F238E27FC236}">
                  <a16:creationId xmlns:a16="http://schemas.microsoft.com/office/drawing/2014/main" id="{E28CC191-3A19-76C1-2E30-D03AC7BF2AB6}"/>
                </a:ext>
              </a:extLst>
            </p:cNvPr>
            <p:cNvSpPr/>
            <p:nvPr/>
          </p:nvSpPr>
          <p:spPr>
            <a:xfrm rot="16200000">
              <a:off x="5884021" y="5685954"/>
              <a:ext cx="383059" cy="244243"/>
            </a:xfrm>
            <a:prstGeom prst="chevron">
              <a:avLst/>
            </a:prstGeom>
            <a:solidFill>
              <a:srgbClr val="6D7F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4" name="Rounded Rectangle 33">
              <a:extLst>
                <a:ext uri="{FF2B5EF4-FFF2-40B4-BE49-F238E27FC236}">
                  <a16:creationId xmlns:a16="http://schemas.microsoft.com/office/drawing/2014/main" id="{A5A18A82-6DE5-CC8F-F782-68D56F04E51C}"/>
                </a:ext>
              </a:extLst>
            </p:cNvPr>
            <p:cNvSpPr/>
            <p:nvPr/>
          </p:nvSpPr>
          <p:spPr>
            <a:xfrm>
              <a:off x="9566844" y="4873095"/>
              <a:ext cx="1259543" cy="442532"/>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algn="ctr" defTabSz="340117"/>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Answers</a:t>
              </a:r>
            </a:p>
          </p:txBody>
        </p:sp>
      </p:grpSp>
    </p:spTree>
    <p:custDataLst>
      <p:tags r:id="rId1"/>
    </p:custDataLst>
    <p:extLst>
      <p:ext uri="{BB962C8B-B14F-4D97-AF65-F5344CB8AC3E}">
        <p14:creationId xmlns:p14="http://schemas.microsoft.com/office/powerpoint/2010/main" val="110244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7A687C-9465-4545-8708-BECA41F1AFE7}"/>
              </a:ext>
            </a:extLst>
          </p:cNvPr>
          <p:cNvSpPr>
            <a:spLocks noGrp="1"/>
          </p:cNvSpPr>
          <p:nvPr>
            <p:ph type="sldNum" idx="97"/>
          </p:nvPr>
        </p:nvSpPr>
        <p:spPr/>
        <p:txBody>
          <a:bodyPr/>
          <a:lstStyle/>
          <a:p>
            <a:fld id="{86A8BF56-6CB3-514C-9A64-F39D95C9E25B}" type="slidenum">
              <a:rPr lang="en-US" smtClean="0"/>
              <a:t>3</a:t>
            </a:fld>
            <a:endParaRPr lang="en-US" dirty="0"/>
          </a:p>
        </p:txBody>
      </p:sp>
      <p:sp>
        <p:nvSpPr>
          <p:cNvPr id="2" name="Title 1">
            <a:extLst>
              <a:ext uri="{FF2B5EF4-FFF2-40B4-BE49-F238E27FC236}">
                <a16:creationId xmlns:a16="http://schemas.microsoft.com/office/drawing/2014/main" id="{C506E617-B183-98CA-235F-C917887272DD}"/>
              </a:ext>
            </a:extLst>
          </p:cNvPr>
          <p:cNvSpPr>
            <a:spLocks noGrp="1"/>
          </p:cNvSpPr>
          <p:nvPr>
            <p:ph type="title" idx="1"/>
          </p:nvPr>
        </p:nvSpPr>
        <p:spPr>
          <a:xfrm>
            <a:off x="365760" y="2435469"/>
            <a:ext cx="11472013" cy="1960803"/>
          </a:xfrm>
        </p:spPr>
        <p:txBody>
          <a:bodyPr>
            <a:normAutofit/>
          </a:bodyPr>
          <a:lstStyle/>
          <a:p>
            <a:r>
              <a:rPr lang="en-US" dirty="0"/>
              <a:t>Agenda and course overview</a:t>
            </a:r>
          </a:p>
        </p:txBody>
      </p:sp>
    </p:spTree>
    <p:custDataLst>
      <p:tags r:id="rId1"/>
    </p:custDataLst>
    <p:extLst>
      <p:ext uri="{BB962C8B-B14F-4D97-AF65-F5344CB8AC3E}">
        <p14:creationId xmlns:p14="http://schemas.microsoft.com/office/powerpoint/2010/main" val="1788666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Source graphic: How does the machine learn?</a:t>
            </a:r>
          </a:p>
        </p:txBody>
      </p:sp>
      <p:sp>
        <p:nvSpPr>
          <p:cNvPr id="3" name="Slide Number Placeholder 2">
            <a:extLst>
              <a:ext uri="{FF2B5EF4-FFF2-40B4-BE49-F238E27FC236}">
                <a16:creationId xmlns:a16="http://schemas.microsoft.com/office/drawing/2014/main" id="{A25F1632-7CA2-4181-AED1-6A7CF558E169}"/>
              </a:ext>
            </a:extLst>
          </p:cNvPr>
          <p:cNvSpPr>
            <a:spLocks noGrp="1"/>
          </p:cNvSpPr>
          <p:nvPr>
            <p:ph type="sldNum" idx="97"/>
          </p:nvPr>
        </p:nvSpPr>
        <p:spPr/>
        <p:txBody>
          <a:bodyPr/>
          <a:lstStyle/>
          <a:p>
            <a:fld id="{86A8BF56-6CB3-514C-9A64-F39D95C9E25B}" type="slidenum">
              <a:rPr lang="en-US" smtClean="0"/>
              <a:t>30</a:t>
            </a:fld>
            <a:endParaRPr lang="en-US" dirty="0"/>
          </a:p>
        </p:txBody>
      </p:sp>
      <p:grpSp>
        <p:nvGrpSpPr>
          <p:cNvPr id="4" name="Group 3">
            <a:extLst>
              <a:ext uri="{FF2B5EF4-FFF2-40B4-BE49-F238E27FC236}">
                <a16:creationId xmlns:a16="http://schemas.microsoft.com/office/drawing/2014/main" id="{F06F5119-0979-41CF-AC99-B1B97C255AE9}"/>
              </a:ext>
            </a:extLst>
          </p:cNvPr>
          <p:cNvGrpSpPr/>
          <p:nvPr/>
        </p:nvGrpSpPr>
        <p:grpSpPr>
          <a:xfrm>
            <a:off x="1109108" y="3193724"/>
            <a:ext cx="10718257" cy="1914625"/>
            <a:chOff x="1109108" y="3193724"/>
            <a:chExt cx="10718257" cy="1914625"/>
          </a:xfrm>
        </p:grpSpPr>
        <p:sp>
          <p:nvSpPr>
            <p:cNvPr id="29" name="Rounded Rectangle 28">
              <a:extLst>
                <a:ext uri="{FF2B5EF4-FFF2-40B4-BE49-F238E27FC236}">
                  <a16:creationId xmlns:a16="http://schemas.microsoft.com/office/drawing/2014/main" id="{DAD86365-7E16-9A88-179B-C19BE10B5BB9}"/>
                </a:ext>
              </a:extLst>
            </p:cNvPr>
            <p:cNvSpPr/>
            <p:nvPr/>
          </p:nvSpPr>
          <p:spPr>
            <a:xfrm>
              <a:off x="1109108" y="3294535"/>
              <a:ext cx="10396807" cy="169439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33" name="Rounded Rectangle 32">
              <a:extLst>
                <a:ext uri="{FF2B5EF4-FFF2-40B4-BE49-F238E27FC236}">
                  <a16:creationId xmlns:a16="http://schemas.microsoft.com/office/drawing/2014/main" id="{27102D55-9373-6C1C-04E1-368D21B2B94E}"/>
                </a:ext>
              </a:extLst>
            </p:cNvPr>
            <p:cNvSpPr/>
            <p:nvPr/>
          </p:nvSpPr>
          <p:spPr>
            <a:xfrm>
              <a:off x="6701067" y="4665817"/>
              <a:ext cx="2158131" cy="442532"/>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algn="ctr" defTabSz="340117"/>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New data</a:t>
              </a:r>
            </a:p>
          </p:txBody>
        </p:sp>
        <p:sp>
          <p:nvSpPr>
            <p:cNvPr id="36" name="Text Placeholder 4">
              <a:extLst>
                <a:ext uri="{FF2B5EF4-FFF2-40B4-BE49-F238E27FC236}">
                  <a16:creationId xmlns:a16="http://schemas.microsoft.com/office/drawing/2014/main" id="{55DB8B51-7209-B338-D68D-05038EF8DE6A}"/>
                </a:ext>
              </a:extLst>
            </p:cNvPr>
            <p:cNvSpPr txBox="1">
              <a:spLocks/>
            </p:cNvSpPr>
            <p:nvPr/>
          </p:nvSpPr>
          <p:spPr>
            <a:xfrm>
              <a:off x="2217090" y="3310286"/>
              <a:ext cx="941337" cy="399981"/>
            </a:xfrm>
            <a:prstGeom prst="rect">
              <a:avLst/>
            </a:prstGeom>
          </p:spPr>
          <p:txBody>
            <a:bodyPr vert="horz">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Data</a:t>
              </a:r>
            </a:p>
          </p:txBody>
        </p:sp>
        <p:sp>
          <p:nvSpPr>
            <p:cNvPr id="35" name="Text Placeholder 4">
              <a:extLst>
                <a:ext uri="{FF2B5EF4-FFF2-40B4-BE49-F238E27FC236}">
                  <a16:creationId xmlns:a16="http://schemas.microsoft.com/office/drawing/2014/main" id="{FF80B1AE-AE35-8487-FDEF-C0BB3E38F2E2}"/>
                </a:ext>
              </a:extLst>
            </p:cNvPr>
            <p:cNvSpPr txBox="1">
              <a:spLocks/>
            </p:cNvSpPr>
            <p:nvPr/>
          </p:nvSpPr>
          <p:spPr>
            <a:xfrm>
              <a:off x="1272900" y="3669004"/>
              <a:ext cx="1885527" cy="399981"/>
            </a:xfrm>
            <a:prstGeom prst="rect">
              <a:avLst/>
            </a:prstGeom>
          </p:spPr>
          <p:txBody>
            <a:bodyPr vert="horz">
              <a:spAutoFit/>
            </a:bodyPr>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lgn="r">
                <a:buNone/>
              </a:pP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ML algorithm</a:t>
              </a:r>
            </a:p>
          </p:txBody>
        </p:sp>
        <p:sp>
          <p:nvSpPr>
            <p:cNvPr id="31" name="Chevron 30">
              <a:extLst>
                <a:ext uri="{FF2B5EF4-FFF2-40B4-BE49-F238E27FC236}">
                  <a16:creationId xmlns:a16="http://schemas.microsoft.com/office/drawing/2014/main" id="{1EC06A98-D447-A6EE-D1C3-D8872E0AC172}"/>
                </a:ext>
                <a:ext uri="{C183D7F6-B498-43B3-948B-1728B52AA6E4}">
                  <adec:decorative xmlns:adec="http://schemas.microsoft.com/office/drawing/2017/decorative" val="1"/>
                </a:ext>
              </a:extLst>
            </p:cNvPr>
            <p:cNvSpPr/>
            <p:nvPr/>
          </p:nvSpPr>
          <p:spPr>
            <a:xfrm>
              <a:off x="8590327" y="3603822"/>
              <a:ext cx="799755" cy="261524"/>
            </a:xfrm>
            <a:prstGeom prst="chevron">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32" name="Chevron 31">
              <a:extLst>
                <a:ext uri="{FF2B5EF4-FFF2-40B4-BE49-F238E27FC236}">
                  <a16:creationId xmlns:a16="http://schemas.microsoft.com/office/drawing/2014/main" id="{E28CC191-3A19-76C1-2E30-D03AC7BF2AB6}"/>
                </a:ext>
                <a:ext uri="{C183D7F6-B498-43B3-948B-1728B52AA6E4}">
                  <adec:decorative xmlns:adec="http://schemas.microsoft.com/office/drawing/2017/decorative" val="1"/>
                </a:ext>
              </a:extLst>
            </p:cNvPr>
            <p:cNvSpPr/>
            <p:nvPr/>
          </p:nvSpPr>
          <p:spPr>
            <a:xfrm rot="18266252">
              <a:off x="7692925" y="4128900"/>
              <a:ext cx="915255" cy="270695"/>
            </a:xfrm>
            <a:prstGeom prst="chevron">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30" name="Rounded Rectangle 29">
              <a:extLst>
                <a:ext uri="{FF2B5EF4-FFF2-40B4-BE49-F238E27FC236}">
                  <a16:creationId xmlns:a16="http://schemas.microsoft.com/office/drawing/2014/main" id="{B364C645-09D9-7A71-B829-E2C703D3046C}"/>
                </a:ext>
              </a:extLst>
            </p:cNvPr>
            <p:cNvSpPr/>
            <p:nvPr/>
          </p:nvSpPr>
          <p:spPr>
            <a:xfrm>
              <a:off x="3629943" y="3193724"/>
              <a:ext cx="5117240" cy="993368"/>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ML model </a:t>
              </a:r>
            </a:p>
          </p:txBody>
        </p:sp>
        <p:sp>
          <p:nvSpPr>
            <p:cNvPr id="34" name="Rounded Rectangle 33">
              <a:extLst>
                <a:ext uri="{FF2B5EF4-FFF2-40B4-BE49-F238E27FC236}">
                  <a16:creationId xmlns:a16="http://schemas.microsoft.com/office/drawing/2014/main" id="{A5A18A82-6DE5-CC8F-F782-68D56F04E51C}"/>
                </a:ext>
              </a:extLst>
            </p:cNvPr>
            <p:cNvSpPr/>
            <p:nvPr/>
          </p:nvSpPr>
          <p:spPr>
            <a:xfrm>
              <a:off x="9385111" y="3355992"/>
              <a:ext cx="2442254" cy="782909"/>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defTabSz="340117"/>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Predictions or</a:t>
              </a:r>
              <a:b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br>
              <a:r>
                <a:rPr lang="en-US" sz="1999" dirty="0">
                  <a:solidFill>
                    <a:srgbClr val="232F3E"/>
                  </a:solidFill>
                  <a:latin typeface="Amazon Ember Display" panose="020F0603020204020204" pitchFamily="34" charset="0"/>
                  <a:ea typeface="Amazon Ember Display" panose="020F0603020204020204" pitchFamily="34" charset="0"/>
                  <a:cs typeface="Amazon Ember Display" panose="020F0603020204020204" pitchFamily="34" charset="0"/>
                </a:rPr>
                <a:t>recommendations</a:t>
              </a:r>
            </a:p>
          </p:txBody>
        </p:sp>
        <p:sp>
          <p:nvSpPr>
            <p:cNvPr id="41" name="Chevron 36">
              <a:extLst>
                <a:ext uri="{FF2B5EF4-FFF2-40B4-BE49-F238E27FC236}">
                  <a16:creationId xmlns:a16="http://schemas.microsoft.com/office/drawing/2014/main" id="{4575FA58-B9C4-4C37-B31A-4854B39BF11B}"/>
                </a:ext>
              </a:extLst>
            </p:cNvPr>
            <p:cNvSpPr/>
            <p:nvPr/>
          </p:nvSpPr>
          <p:spPr>
            <a:xfrm>
              <a:off x="3136011" y="3387053"/>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42" name="Chevron 37">
              <a:extLst>
                <a:ext uri="{FF2B5EF4-FFF2-40B4-BE49-F238E27FC236}">
                  <a16:creationId xmlns:a16="http://schemas.microsoft.com/office/drawing/2014/main" id="{29A85A97-61DD-4444-BB34-8D7959F78A59}"/>
                </a:ext>
              </a:extLst>
            </p:cNvPr>
            <p:cNvSpPr/>
            <p:nvPr/>
          </p:nvSpPr>
          <p:spPr>
            <a:xfrm>
              <a:off x="3136011" y="3743224"/>
              <a:ext cx="383059" cy="244243"/>
            </a:xfrm>
            <a:prstGeom prst="chevron">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dirty="0">
                <a:solidFill>
                  <a:srgbClr val="303942"/>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pSp>
    </p:spTree>
    <p:custDataLst>
      <p:tags r:id="rId1"/>
    </p:custDataLst>
    <p:extLst>
      <p:ext uri="{BB962C8B-B14F-4D97-AF65-F5344CB8AC3E}">
        <p14:creationId xmlns:p14="http://schemas.microsoft.com/office/powerpoint/2010/main" val="1565586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0183F4-6FFC-4BDF-A0BC-A6D81646567A}"/>
              </a:ext>
            </a:extLst>
          </p:cNvPr>
          <p:cNvSpPr>
            <a:spLocks noGrp="1"/>
          </p:cNvSpPr>
          <p:nvPr>
            <p:ph type="sldNum" idx="97"/>
          </p:nvPr>
        </p:nvSpPr>
        <p:spPr/>
        <p:txBody>
          <a:bodyPr/>
          <a:lstStyle/>
          <a:p>
            <a:fld id="{86A8BF56-6CB3-514C-9A64-F39D95C9E25B}" type="slidenum">
              <a:rPr lang="en-US" smtClean="0"/>
              <a:pPr/>
              <a:t>31</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Source graphic: Tabular data: Features and labels</a:t>
            </a:r>
          </a:p>
        </p:txBody>
      </p:sp>
      <p:grpSp>
        <p:nvGrpSpPr>
          <p:cNvPr id="5" name="Group 4">
            <a:extLst>
              <a:ext uri="{FF2B5EF4-FFF2-40B4-BE49-F238E27FC236}">
                <a16:creationId xmlns:a16="http://schemas.microsoft.com/office/drawing/2014/main" id="{47FC9EEF-AB71-4F3B-8856-AD04869B2CCD}"/>
              </a:ext>
            </a:extLst>
          </p:cNvPr>
          <p:cNvGrpSpPr/>
          <p:nvPr/>
        </p:nvGrpSpPr>
        <p:grpSpPr>
          <a:xfrm>
            <a:off x="5179864" y="2493089"/>
            <a:ext cx="6328787" cy="3469822"/>
            <a:chOff x="5179864" y="2493089"/>
            <a:chExt cx="6328787" cy="3469822"/>
          </a:xfrm>
        </p:grpSpPr>
        <p:sp>
          <p:nvSpPr>
            <p:cNvPr id="11" name="Callout: Create resources">
              <a:extLst>
                <a:ext uri="{FF2B5EF4-FFF2-40B4-BE49-F238E27FC236}">
                  <a16:creationId xmlns:a16="http://schemas.microsoft.com/office/drawing/2014/main" id="{7D01192E-3B9F-D13A-A3F8-75DC33793861}"/>
                </a:ext>
                <a:ext uri="{C183D7F6-B498-43B3-948B-1728B52AA6E4}">
                  <adec:decorative xmlns:adec="http://schemas.microsoft.com/office/drawing/2017/decorative" val="0"/>
                </a:ext>
              </a:extLst>
            </p:cNvPr>
            <p:cNvSpPr/>
            <p:nvPr/>
          </p:nvSpPr>
          <p:spPr>
            <a:xfrm>
              <a:off x="8228472" y="2493091"/>
              <a:ext cx="1417680" cy="535250"/>
            </a:xfrm>
            <a:prstGeom prst="borderCallout1">
              <a:avLst>
                <a:gd name="adj1" fmla="val 101925"/>
                <a:gd name="adj2" fmla="val 48950"/>
                <a:gd name="adj3" fmla="val 132548"/>
                <a:gd name="adj4" fmla="val 48817"/>
              </a:avLst>
            </a:prstGeom>
            <a:solidFill>
              <a:schemeClr val="accent5"/>
            </a:solidFill>
            <a:ln w="44450">
              <a:solidFill>
                <a:schemeClr val="accent5"/>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chemeClr val="bg2"/>
                  </a:solidFill>
                </a:rPr>
                <a:t>Features</a:t>
              </a:r>
              <a:endParaRPr lang="en-US" dirty="0">
                <a:solidFill>
                  <a:schemeClr val="bg2"/>
                </a:solidFill>
              </a:endParaRPr>
            </a:p>
          </p:txBody>
        </p:sp>
        <p:sp>
          <p:nvSpPr>
            <p:cNvPr id="12" name="Right Bracket 11">
              <a:extLst>
                <a:ext uri="{FF2B5EF4-FFF2-40B4-BE49-F238E27FC236}">
                  <a16:creationId xmlns:a16="http://schemas.microsoft.com/office/drawing/2014/main" id="{B6D41861-05AB-1B86-898F-45BD7D3A590D}"/>
                </a:ext>
                <a:ext uri="{C183D7F6-B498-43B3-948B-1728B52AA6E4}">
                  <adec:decorative xmlns:adec="http://schemas.microsoft.com/office/drawing/2017/decorative" val="1"/>
                </a:ext>
              </a:extLst>
            </p:cNvPr>
            <p:cNvSpPr/>
            <p:nvPr/>
          </p:nvSpPr>
          <p:spPr>
            <a:xfrm rot="16200000">
              <a:off x="8876199" y="1704346"/>
              <a:ext cx="122226" cy="3145008"/>
            </a:xfrm>
            <a:prstGeom prst="rightBracket">
              <a:avLst>
                <a:gd name="adj" fmla="val 0"/>
              </a:avLst>
            </a:prstGeom>
            <a:ln w="444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allout: Colors menu">
              <a:extLst>
                <a:ext uri="{FF2B5EF4-FFF2-40B4-BE49-F238E27FC236}">
                  <a16:creationId xmlns:a16="http://schemas.microsoft.com/office/drawing/2014/main" id="{162662F3-FFFD-5F96-7A50-3885121FA14D}"/>
                </a:ext>
                <a:ext uri="{C183D7F6-B498-43B3-948B-1728B52AA6E4}">
                  <adec:decorative xmlns:adec="http://schemas.microsoft.com/office/drawing/2017/decorative" val="0"/>
                </a:ext>
              </a:extLst>
            </p:cNvPr>
            <p:cNvSpPr/>
            <p:nvPr/>
          </p:nvSpPr>
          <p:spPr>
            <a:xfrm>
              <a:off x="10284199" y="2493089"/>
              <a:ext cx="1209462" cy="539496"/>
            </a:xfrm>
            <a:prstGeom prst="borderCallout1">
              <a:avLst>
                <a:gd name="adj1" fmla="val 99368"/>
                <a:gd name="adj2" fmla="val 49942"/>
                <a:gd name="adj3" fmla="val 170359"/>
                <a:gd name="adj4" fmla="val 50098"/>
              </a:avLst>
            </a:prstGeom>
            <a:solidFill>
              <a:schemeClr val="accent2">
                <a:lumMod val="75000"/>
              </a:schemeClr>
            </a:solidFill>
            <a:ln w="63500">
              <a:solidFill>
                <a:schemeClr val="accent2">
                  <a:lumMod val="75000"/>
                </a:schemeClr>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bg1"/>
                  </a:solidFill>
                </a:rPr>
                <a:t>Label</a:t>
              </a:r>
              <a:endParaRPr lang="en-US" dirty="0">
                <a:solidFill>
                  <a:schemeClr val="bg1"/>
                </a:solidFill>
              </a:endParaRPr>
            </a:p>
          </p:txBody>
        </p:sp>
        <p:sp>
          <p:nvSpPr>
            <p:cNvPr id="14" name="Callout: Custom color set menu">
              <a:extLst>
                <a:ext uri="{FF2B5EF4-FFF2-40B4-BE49-F238E27FC236}">
                  <a16:creationId xmlns:a16="http://schemas.microsoft.com/office/drawing/2014/main" id="{EA5316B4-292E-7594-5FB1-0D73452620D8}"/>
                </a:ext>
                <a:ext uri="{C183D7F6-B498-43B3-948B-1728B52AA6E4}">
                  <adec:decorative xmlns:adec="http://schemas.microsoft.com/office/drawing/2017/decorative" val="0"/>
                </a:ext>
              </a:extLst>
            </p:cNvPr>
            <p:cNvSpPr/>
            <p:nvPr/>
          </p:nvSpPr>
          <p:spPr>
            <a:xfrm>
              <a:off x="5179864" y="3945917"/>
              <a:ext cx="1554480" cy="730029"/>
            </a:xfrm>
            <a:prstGeom prst="borderCallout2">
              <a:avLst>
                <a:gd name="adj1" fmla="val 47681"/>
                <a:gd name="adj2" fmla="val 99840"/>
                <a:gd name="adj3" fmla="val 48084"/>
                <a:gd name="adj4" fmla="val 120089"/>
                <a:gd name="adj5" fmla="val 47948"/>
                <a:gd name="adj6" fmla="val 140814"/>
              </a:avLst>
            </a:prstGeom>
            <a:solidFill>
              <a:schemeClr val="accent4"/>
            </a:solidFill>
            <a:ln w="63500">
              <a:solidFill>
                <a:schemeClr val="accent4"/>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bg1"/>
                  </a:solidFill>
                </a:rPr>
                <a:t>A data sample</a:t>
              </a:r>
            </a:p>
          </p:txBody>
        </p:sp>
        <p:grpSp>
          <p:nvGrpSpPr>
            <p:cNvPr id="10" name="Group 9">
              <a:extLst>
                <a:ext uri="{FF2B5EF4-FFF2-40B4-BE49-F238E27FC236}">
                  <a16:creationId xmlns:a16="http://schemas.microsoft.com/office/drawing/2014/main" id="{9220D883-4C6C-48A4-B3E6-929C5E415C39}"/>
                </a:ext>
              </a:extLst>
            </p:cNvPr>
            <p:cNvGrpSpPr/>
            <p:nvPr/>
          </p:nvGrpSpPr>
          <p:grpSpPr>
            <a:xfrm>
              <a:off x="7326433" y="3396273"/>
              <a:ext cx="4182218" cy="2566638"/>
              <a:chOff x="796044" y="3963033"/>
              <a:chExt cx="4182218" cy="2566638"/>
            </a:xfrm>
          </p:grpSpPr>
          <p:pic>
            <p:nvPicPr>
              <p:cNvPr id="8" name="Picture 7">
                <a:extLst>
                  <a:ext uri="{FF2B5EF4-FFF2-40B4-BE49-F238E27FC236}">
                    <a16:creationId xmlns:a16="http://schemas.microsoft.com/office/drawing/2014/main" id="{ED8A736B-7479-431C-BACC-00C648B0D52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96044" y="3963033"/>
                <a:ext cx="4182218" cy="2566638"/>
              </a:xfrm>
              <a:prstGeom prst="rect">
                <a:avLst/>
              </a:prstGeom>
            </p:spPr>
          </p:pic>
          <p:sp>
            <p:nvSpPr>
              <p:cNvPr id="7" name="Rectangle 6">
                <a:extLst>
                  <a:ext uri="{FF2B5EF4-FFF2-40B4-BE49-F238E27FC236}">
                    <a16:creationId xmlns:a16="http://schemas.microsoft.com/office/drawing/2014/main" id="{CF648265-4485-4E46-9261-345DE6BD71E0}"/>
                  </a:ext>
                </a:extLst>
              </p:cNvPr>
              <p:cNvSpPr/>
              <p:nvPr/>
            </p:nvSpPr>
            <p:spPr>
              <a:xfrm>
                <a:off x="819294" y="4675946"/>
                <a:ext cx="4075759" cy="420710"/>
              </a:xfrm>
              <a:prstGeom prst="rect">
                <a:avLst/>
              </a:prstGeom>
              <a:noFill/>
              <a:ln w="28575">
                <a:solidFill>
                  <a:schemeClr val="tx1"/>
                </a:solidFill>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1115471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Slide Number Placeholder 49">
            <a:extLst>
              <a:ext uri="{FF2B5EF4-FFF2-40B4-BE49-F238E27FC236}">
                <a16:creationId xmlns:a16="http://schemas.microsoft.com/office/drawing/2014/main" id="{B7656E69-86DD-458F-9188-17BA9C56914B}"/>
              </a:ext>
            </a:extLst>
          </p:cNvPr>
          <p:cNvSpPr>
            <a:spLocks noGrp="1"/>
          </p:cNvSpPr>
          <p:nvPr>
            <p:ph type="sldNum" idx="97"/>
          </p:nvPr>
        </p:nvSpPr>
        <p:spPr/>
        <p:txBody>
          <a:bodyPr/>
          <a:lstStyle/>
          <a:p>
            <a:fld id="{86A8BF56-6CB3-514C-9A64-F39D95C9E25B}" type="slidenum">
              <a:rPr lang="en-US" smtClean="0"/>
              <a:pPr/>
              <a:t>32</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normAutofit/>
          </a:bodyPr>
          <a:lstStyle/>
          <a:p>
            <a:r>
              <a:rPr lang="en-US" dirty="0"/>
              <a:t>Source graphic: ML model: An example</a:t>
            </a:r>
          </a:p>
        </p:txBody>
      </p:sp>
      <p:grpSp>
        <p:nvGrpSpPr>
          <p:cNvPr id="26" name="Group 25">
            <a:extLst>
              <a:ext uri="{FF2B5EF4-FFF2-40B4-BE49-F238E27FC236}">
                <a16:creationId xmlns:a16="http://schemas.microsoft.com/office/drawing/2014/main" id="{F79CCAF6-428E-8F62-A967-29DA1C3BE05B}"/>
              </a:ext>
            </a:extLst>
          </p:cNvPr>
          <p:cNvGrpSpPr/>
          <p:nvPr/>
        </p:nvGrpSpPr>
        <p:grpSpPr>
          <a:xfrm>
            <a:off x="193040" y="3131681"/>
            <a:ext cx="10138459" cy="1636645"/>
            <a:chOff x="967827" y="3152001"/>
            <a:chExt cx="10138459" cy="1636645"/>
          </a:xfrm>
        </p:grpSpPr>
        <p:sp>
          <p:nvSpPr>
            <p:cNvPr id="3" name="TextBox 2">
              <a:extLst>
                <a:ext uri="{FF2B5EF4-FFF2-40B4-BE49-F238E27FC236}">
                  <a16:creationId xmlns:a16="http://schemas.microsoft.com/office/drawing/2014/main" id="{E931D3FC-83D6-23C4-B4E8-E21E6C7B1197}"/>
                </a:ext>
              </a:extLst>
            </p:cNvPr>
            <p:cNvSpPr txBox="1"/>
            <p:nvPr/>
          </p:nvSpPr>
          <p:spPr>
            <a:xfrm>
              <a:off x="967827" y="3152001"/>
              <a:ext cx="9832820" cy="553998"/>
            </a:xfrm>
            <a:prstGeom prst="rect">
              <a:avLst/>
            </a:prstGeom>
            <a:noFill/>
          </p:spPr>
          <p:txBody>
            <a:bodyPr wrap="none" lIns="0" tIns="0" rIns="0" bIns="0" rtlCol="0">
              <a:spAutoFit/>
            </a:bodyPr>
            <a:lstStyle/>
            <a:p>
              <a:pPr algn="ctr"/>
              <a:r>
                <a:rPr lang="en-US" sz="3600" b="1" dirty="0">
                  <a:solidFill>
                    <a:schemeClr val="accent6"/>
                  </a:solidFill>
                  <a:latin typeface="Amazon Ember display"/>
                </a:rPr>
                <a:t>prediction</a:t>
              </a:r>
              <a:r>
                <a:rPr lang="en-US" sz="3600" dirty="0">
                  <a:solidFill>
                    <a:schemeClr val="accent4"/>
                  </a:solidFill>
                  <a:ea typeface="Amazon Ember Light" panose="020B0403020204020204" pitchFamily="34" charset="0"/>
                  <a:cs typeface="Amazon Ember Light" panose="020B0403020204020204" pitchFamily="34" charset="0"/>
                </a:rPr>
                <a:t> ~ </a:t>
              </a:r>
              <a:r>
                <a:rPr lang="en-US" sz="3600" dirty="0">
                  <a:ea typeface="Amazon Ember Light" panose="020B0403020204020204" pitchFamily="34" charset="0"/>
                  <a:cs typeface="Amazon Ember Light" panose="020B0403020204020204" pitchFamily="34" charset="0"/>
                </a:rPr>
                <a:t>weighted combination of </a:t>
              </a:r>
              <a:r>
                <a:rPr lang="en-US" sz="3600" b="1" dirty="0">
                  <a:solidFill>
                    <a:schemeClr val="accent5"/>
                  </a:solidFill>
                  <a:latin typeface="Amazon Ember display"/>
                </a:rPr>
                <a:t>features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ACB9370-A9BA-E5F7-0373-1CD91C840FD5}"/>
                    </a:ext>
                  </a:extLst>
                </p:cNvPr>
                <p:cNvSpPr txBox="1"/>
                <p:nvPr/>
              </p:nvSpPr>
              <p:spPr>
                <a:xfrm>
                  <a:off x="1272760" y="4234648"/>
                  <a:ext cx="983352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0</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0</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1</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4</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b="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5" name="TextBox 4">
                  <a:extLst>
                    <a:ext uri="{FF2B5EF4-FFF2-40B4-BE49-F238E27FC236}">
                      <a16:creationId xmlns:a16="http://schemas.microsoft.com/office/drawing/2014/main" id="{7ACB9370-A9BA-E5F7-0373-1CD91C840FD5}"/>
                    </a:ext>
                  </a:extLst>
                </p:cNvPr>
                <p:cNvSpPr txBox="1">
                  <a:spLocks noRot="1" noChangeAspect="1" noMove="1" noResize="1" noEditPoints="1" noAdjustHandles="1" noChangeArrowheads="1" noChangeShapeType="1" noTextEdit="1"/>
                </p:cNvSpPr>
                <p:nvPr/>
              </p:nvSpPr>
              <p:spPr>
                <a:xfrm>
                  <a:off x="1272760" y="4234648"/>
                  <a:ext cx="9833526" cy="553998"/>
                </a:xfrm>
                <a:prstGeom prst="rect">
                  <a:avLst/>
                </a:prstGeom>
                <a:blipFill>
                  <a:blip r:embed="rId4"/>
                  <a:stretch>
                    <a:fillRect/>
                  </a:stretch>
                </a:blipFill>
              </p:spPr>
              <p:txBody>
                <a:bodyPr/>
                <a:lstStyle/>
                <a:p>
                  <a:r>
                    <a:rPr lang="en-US">
                      <a:noFill/>
                    </a:rPr>
                    <a:t> </a:t>
                  </a:r>
                </a:p>
              </p:txBody>
            </p:sp>
          </mc:Fallback>
        </mc:AlternateContent>
        <p:sp>
          <p:nvSpPr>
            <p:cNvPr id="6" name="Left Brace 5">
              <a:extLst>
                <a:ext uri="{FF2B5EF4-FFF2-40B4-BE49-F238E27FC236}">
                  <a16:creationId xmlns:a16="http://schemas.microsoft.com/office/drawing/2014/main" id="{DCDEA619-3226-05A8-7D0B-2B2696E4B12A}"/>
                </a:ext>
              </a:extLst>
            </p:cNvPr>
            <p:cNvSpPr/>
            <p:nvPr/>
          </p:nvSpPr>
          <p:spPr>
            <a:xfrm rot="5400000">
              <a:off x="2058250" y="3222294"/>
              <a:ext cx="340658" cy="156439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Left Brace 6">
              <a:extLst>
                <a:ext uri="{FF2B5EF4-FFF2-40B4-BE49-F238E27FC236}">
                  <a16:creationId xmlns:a16="http://schemas.microsoft.com/office/drawing/2014/main" id="{F674896E-3A8A-F068-AEE8-7A18C94C830F}"/>
                </a:ext>
              </a:extLst>
            </p:cNvPr>
            <p:cNvSpPr/>
            <p:nvPr/>
          </p:nvSpPr>
          <p:spPr>
            <a:xfrm rot="5400000">
              <a:off x="7239577" y="441885"/>
              <a:ext cx="340658" cy="713232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2" name="Callout: Colors menu" descr="This box points to y in the equation.">
            <a:extLst>
              <a:ext uri="{FF2B5EF4-FFF2-40B4-BE49-F238E27FC236}">
                <a16:creationId xmlns:a16="http://schemas.microsoft.com/office/drawing/2014/main" id="{97B685A3-9C12-AE0F-2B28-EBA368F93D3C}"/>
              </a:ext>
              <a:ext uri="{C183D7F6-B498-43B3-948B-1728B52AA6E4}">
                <adec:decorative xmlns:adec="http://schemas.microsoft.com/office/drawing/2017/decorative" val="0"/>
              </a:ext>
            </a:extLst>
          </p:cNvPr>
          <p:cNvSpPr/>
          <p:nvPr/>
        </p:nvSpPr>
        <p:spPr>
          <a:xfrm>
            <a:off x="193040" y="5261639"/>
            <a:ext cx="1689229" cy="949364"/>
          </a:xfrm>
          <a:prstGeom prst="borderCallout1">
            <a:avLst>
              <a:gd name="adj1" fmla="val 3036"/>
              <a:gd name="adj2" fmla="val 49134"/>
              <a:gd name="adj3" fmla="val -52258"/>
              <a:gd name="adj4" fmla="val 37333"/>
            </a:avLst>
          </a:prstGeom>
          <a:ln w="63500">
            <a:solidFill>
              <a:schemeClr val="accent6"/>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bg1"/>
                </a:solidFill>
              </a:rPr>
              <a:t>Suggested price</a:t>
            </a:r>
            <a:endParaRPr lang="en-US" dirty="0">
              <a:solidFill>
                <a:schemeClr val="bg1"/>
              </a:solidFill>
            </a:endParaRPr>
          </a:p>
        </p:txBody>
      </p:sp>
      <p:grpSp>
        <p:nvGrpSpPr>
          <p:cNvPr id="11" name="Group 10">
            <a:extLst>
              <a:ext uri="{FF2B5EF4-FFF2-40B4-BE49-F238E27FC236}">
                <a16:creationId xmlns:a16="http://schemas.microsoft.com/office/drawing/2014/main" id="{DBE9E947-A218-489A-8088-DBE3A335CE40}"/>
              </a:ext>
            </a:extLst>
          </p:cNvPr>
          <p:cNvGrpSpPr/>
          <p:nvPr/>
        </p:nvGrpSpPr>
        <p:grpSpPr>
          <a:xfrm>
            <a:off x="3541719" y="4445181"/>
            <a:ext cx="6617296" cy="1711708"/>
            <a:chOff x="3541719" y="4445181"/>
            <a:chExt cx="6617296" cy="1711708"/>
          </a:xfrm>
        </p:grpSpPr>
        <p:cxnSp>
          <p:nvCxnSpPr>
            <p:cNvPr id="15" name="Straight Connector 14">
              <a:extLst>
                <a:ext uri="{FF2B5EF4-FFF2-40B4-BE49-F238E27FC236}">
                  <a16:creationId xmlns:a16="http://schemas.microsoft.com/office/drawing/2014/main" id="{B04FA953-4D96-8E9A-9E46-4436C3061573}"/>
                </a:ext>
              </a:extLst>
            </p:cNvPr>
            <p:cNvCxnSpPr/>
            <p:nvPr/>
          </p:nvCxnSpPr>
          <p:spPr>
            <a:xfrm>
              <a:off x="3541719" y="4824600"/>
              <a:ext cx="309282" cy="0"/>
            </a:xfrm>
            <a:prstGeom prst="line">
              <a:avLst/>
            </a:prstGeom>
            <a:ln w="50800">
              <a:solidFill>
                <a:srgbClr val="7C59EE"/>
              </a:solidFill>
            </a:ln>
          </p:spPr>
          <p:style>
            <a:lnRef idx="1">
              <a:schemeClr val="accent1"/>
            </a:lnRef>
            <a:fillRef idx="0">
              <a:schemeClr val="accent1"/>
            </a:fillRef>
            <a:effectRef idx="0">
              <a:schemeClr val="accent1"/>
            </a:effectRef>
            <a:fontRef idx="minor">
              <a:schemeClr val="tx1"/>
            </a:fontRef>
          </p:style>
        </p:cxnSp>
        <p:sp>
          <p:nvSpPr>
            <p:cNvPr id="16" name="Callout: Create resources" descr="This box points to x0, x1, x4, and xn in the equation">
              <a:extLst>
                <a:ext uri="{FF2B5EF4-FFF2-40B4-BE49-F238E27FC236}">
                  <a16:creationId xmlns:a16="http://schemas.microsoft.com/office/drawing/2014/main" id="{43961079-B9D0-06CE-D4CD-2BF5B2B0AA7B}"/>
                </a:ext>
                <a:ext uri="{C183D7F6-B498-43B3-948B-1728B52AA6E4}">
                  <adec:decorative xmlns:adec="http://schemas.microsoft.com/office/drawing/2017/decorative" val="0"/>
                </a:ext>
              </a:extLst>
            </p:cNvPr>
            <p:cNvSpPr/>
            <p:nvPr/>
          </p:nvSpPr>
          <p:spPr>
            <a:xfrm>
              <a:off x="4168226" y="5571672"/>
              <a:ext cx="5254283" cy="585217"/>
            </a:xfrm>
            <a:prstGeom prst="rect">
              <a:avLst/>
            </a:prstGeom>
            <a:solidFill>
              <a:schemeClr val="accent5"/>
            </a:solidFill>
            <a:ln w="44450">
              <a:solidFill>
                <a:schemeClr val="accent5"/>
              </a:solidFill>
              <a:headEnd type="non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chemeClr val="bg2"/>
                  </a:solidFill>
                </a:rPr>
                <a:t>(Year sold, page count, genre, etc.)</a:t>
              </a:r>
            </a:p>
          </p:txBody>
        </p:sp>
        <p:cxnSp>
          <p:nvCxnSpPr>
            <p:cNvPr id="19" name="Straight Connector 18">
              <a:extLst>
                <a:ext uri="{FF2B5EF4-FFF2-40B4-BE49-F238E27FC236}">
                  <a16:creationId xmlns:a16="http://schemas.microsoft.com/office/drawing/2014/main" id="{FDAD8A07-06C4-70C0-4022-9D276855A9D1}"/>
                </a:ext>
              </a:extLst>
            </p:cNvPr>
            <p:cNvCxnSpPr/>
            <p:nvPr/>
          </p:nvCxnSpPr>
          <p:spPr>
            <a:xfrm>
              <a:off x="5011931" y="4824600"/>
              <a:ext cx="309282" cy="0"/>
            </a:xfrm>
            <a:prstGeom prst="line">
              <a:avLst/>
            </a:prstGeom>
            <a:ln w="50800">
              <a:solidFill>
                <a:srgbClr val="7C59E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A7960D-72E9-AD28-FF84-243A563B026B}"/>
                </a:ext>
              </a:extLst>
            </p:cNvPr>
            <p:cNvCxnSpPr/>
            <p:nvPr/>
          </p:nvCxnSpPr>
          <p:spPr>
            <a:xfrm>
              <a:off x="7356201" y="4824600"/>
              <a:ext cx="309282" cy="0"/>
            </a:xfrm>
            <a:prstGeom prst="line">
              <a:avLst/>
            </a:prstGeom>
            <a:ln w="50800">
              <a:solidFill>
                <a:srgbClr val="7C59E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711805-BE70-AB94-4276-6DCDFEBDF6AA}"/>
                </a:ext>
              </a:extLst>
            </p:cNvPr>
            <p:cNvCxnSpPr/>
            <p:nvPr/>
          </p:nvCxnSpPr>
          <p:spPr>
            <a:xfrm>
              <a:off x="9824154" y="4833061"/>
              <a:ext cx="309282" cy="0"/>
            </a:xfrm>
            <a:prstGeom prst="line">
              <a:avLst/>
            </a:prstGeom>
            <a:ln w="50800">
              <a:solidFill>
                <a:srgbClr val="7C59EE"/>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CF52AD24-A6A4-4D13-90F8-38494B19E8C0}"/>
                </a:ext>
              </a:extLst>
            </p:cNvPr>
            <p:cNvCxnSpPr>
              <a:cxnSpLocks/>
              <a:stCxn id="16" idx="0"/>
              <a:endCxn id="14" idx="2"/>
            </p:cNvCxnSpPr>
            <p:nvPr/>
          </p:nvCxnSpPr>
          <p:spPr>
            <a:xfrm rot="16200000" flipV="1">
              <a:off x="4887498" y="3663801"/>
              <a:ext cx="743521" cy="3072221"/>
            </a:xfrm>
            <a:prstGeom prst="bentConnector3">
              <a:avLst>
                <a:gd name="adj1" fmla="val 5000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1AB67A-40C5-424B-A0D6-BD1ADFA11218}"/>
                </a:ext>
              </a:extLst>
            </p:cNvPr>
            <p:cNvSpPr/>
            <p:nvPr/>
          </p:nvSpPr>
          <p:spPr>
            <a:xfrm>
              <a:off x="3541719" y="4445181"/>
              <a:ext cx="362856" cy="38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Connector: Elbow 27">
              <a:extLst>
                <a:ext uri="{FF2B5EF4-FFF2-40B4-BE49-F238E27FC236}">
                  <a16:creationId xmlns:a16="http://schemas.microsoft.com/office/drawing/2014/main" id="{F3BB5C1D-E21F-453D-B672-D2AB67AB71CC}"/>
                </a:ext>
              </a:extLst>
            </p:cNvPr>
            <p:cNvCxnSpPr>
              <a:cxnSpLocks/>
              <a:stCxn id="16" idx="0"/>
              <a:endCxn id="29" idx="2"/>
            </p:cNvCxnSpPr>
            <p:nvPr/>
          </p:nvCxnSpPr>
          <p:spPr>
            <a:xfrm rot="16200000" flipV="1">
              <a:off x="5608459" y="4384762"/>
              <a:ext cx="722779" cy="1651041"/>
            </a:xfrm>
            <a:prstGeom prst="bentConnector3">
              <a:avLst>
                <a:gd name="adj1" fmla="val 5111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55B9597-39F5-4331-8B97-2E6A79C52988}"/>
                </a:ext>
              </a:extLst>
            </p:cNvPr>
            <p:cNvSpPr/>
            <p:nvPr/>
          </p:nvSpPr>
          <p:spPr>
            <a:xfrm>
              <a:off x="4962899" y="4465923"/>
              <a:ext cx="362856" cy="38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Connector: Elbow 31">
              <a:extLst>
                <a:ext uri="{FF2B5EF4-FFF2-40B4-BE49-F238E27FC236}">
                  <a16:creationId xmlns:a16="http://schemas.microsoft.com/office/drawing/2014/main" id="{C0800118-70C5-4E75-A217-0846DE4C8AE7}"/>
                </a:ext>
              </a:extLst>
            </p:cNvPr>
            <p:cNvCxnSpPr>
              <a:cxnSpLocks/>
              <a:stCxn id="16" idx="0"/>
              <a:endCxn id="33" idx="2"/>
            </p:cNvCxnSpPr>
            <p:nvPr/>
          </p:nvCxnSpPr>
          <p:spPr>
            <a:xfrm rot="5400000" flipH="1" flipV="1">
              <a:off x="6786864" y="4857398"/>
              <a:ext cx="722779" cy="705771"/>
            </a:xfrm>
            <a:prstGeom prst="bentConnector3">
              <a:avLst>
                <a:gd name="adj1" fmla="val 5160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9E5994C-F857-4F9D-81DF-F23FF79DB476}"/>
                </a:ext>
              </a:extLst>
            </p:cNvPr>
            <p:cNvSpPr/>
            <p:nvPr/>
          </p:nvSpPr>
          <p:spPr>
            <a:xfrm>
              <a:off x="7319711" y="4465923"/>
              <a:ext cx="362856" cy="38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or: Elbow 34">
              <a:extLst>
                <a:ext uri="{FF2B5EF4-FFF2-40B4-BE49-F238E27FC236}">
                  <a16:creationId xmlns:a16="http://schemas.microsoft.com/office/drawing/2014/main" id="{5E889812-8124-4D1B-B057-FE2AA291DA39}"/>
                </a:ext>
              </a:extLst>
            </p:cNvPr>
            <p:cNvCxnSpPr>
              <a:cxnSpLocks/>
              <a:stCxn id="16" idx="0"/>
              <a:endCxn id="36" idx="2"/>
            </p:cNvCxnSpPr>
            <p:nvPr/>
          </p:nvCxnSpPr>
          <p:spPr>
            <a:xfrm rot="5400000" flipH="1" flipV="1">
              <a:off x="8025088" y="3619174"/>
              <a:ext cx="722779" cy="3182219"/>
            </a:xfrm>
            <a:prstGeom prst="bentConnector3">
              <a:avLst>
                <a:gd name="adj1" fmla="val 5160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35D37A8-9AAC-4DF4-A3A6-644C39CB2F8F}"/>
                </a:ext>
              </a:extLst>
            </p:cNvPr>
            <p:cNvSpPr/>
            <p:nvPr/>
          </p:nvSpPr>
          <p:spPr>
            <a:xfrm>
              <a:off x="9796159" y="4465923"/>
              <a:ext cx="362856" cy="382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577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normAutofit/>
          </a:bodyPr>
          <a:lstStyle/>
          <a:p>
            <a:r>
              <a:rPr lang="en-US" dirty="0"/>
              <a:t>Source graphic: ML model: Feature 4</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5CFDB72-EDED-41C0-A5F8-B949CF9634DC}"/>
                  </a:ext>
                </a:extLst>
              </p:cNvPr>
              <p:cNvSpPr txBox="1"/>
              <p:nvPr/>
            </p:nvSpPr>
            <p:spPr>
              <a:xfrm>
                <a:off x="531080" y="4234648"/>
                <a:ext cx="1080392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i="1" smtClean="0">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ctrlPr>
                        </m:accPr>
                        <m:e>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𝑦</m:t>
                          </m:r>
                        </m:e>
                      </m:acc>
                      <m:r>
                        <a:rPr lang="en-US" sz="3600" i="1">
                          <a:solidFill>
                            <a:schemeClr val="accent6"/>
                          </a:solidFill>
                          <a:latin typeface="Cambria Math" panose="02040503050406030204" pitchFamily="18" charset="0"/>
                          <a:ea typeface="Amazon Ember Light" panose="020B0403020204020204" pitchFamily="34" charset="0"/>
                          <a:cs typeface="Amazon Ember Light" panose="020B0403020204020204" pitchFamily="34" charset="0"/>
                        </a:rPr>
                        <m:t> </m:t>
                      </m:r>
                      <m:r>
                        <a:rPr lang="en-US" sz="3600" i="1">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𝑓</m:t>
                      </m:r>
                      <m:d>
                        <m:d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d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𝑥</m:t>
                          </m:r>
                        </m:e>
                      </m:d>
                      <m:r>
                        <a:rPr lang="en-US" sz="3600" i="1">
                          <a:solidFill>
                            <a:schemeClr val="tx1"/>
                          </a:solidFill>
                          <a:latin typeface="Cambria Math" panose="02040503050406030204" pitchFamily="18" charset="0"/>
                          <a:ea typeface="Cambria Math" panose="02040503050406030204" pitchFamily="18"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0</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0</m:t>
                          </m:r>
                        </m:sub>
                      </m:s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b="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150</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sSub>
                            <m:sSubPr>
                              <m:ctrlP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600" b="0" i="1" smtClean="0">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1</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𝑎</m:t>
                          </m:r>
                        </m:e>
                        <m:sub>
                          <m:r>
                            <a:rPr lang="en-US" sz="3600" i="1">
                              <a:solidFill>
                                <a:schemeClr val="tx1"/>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sSub>
                        <m:sSubPr>
                          <m:ctrlPr>
                            <a:rPr lang="en-US" sz="3600" i="1" smtClean="0">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600" i="1">
                              <a:solidFill>
                                <a:schemeClr val="accent5"/>
                              </a:solidFill>
                              <a:latin typeface="Cambria Math" panose="02040503050406030204" pitchFamily="18" charset="0"/>
                              <a:ea typeface="Amazon Ember Light" panose="020B0403020204020204" pitchFamily="34" charset="0"/>
                              <a:cs typeface="Amazon Ember Light" panose="020B0403020204020204" pitchFamily="34" charset="0"/>
                            </a:rPr>
                            <m:t>𝑛</m:t>
                          </m:r>
                        </m:sub>
                      </m:sSub>
                    </m:oMath>
                  </m:oMathPara>
                </a14:m>
                <a:endParaRPr lang="en-US" sz="3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mc:Choice>
        <mc:Fallback xmlns="">
          <p:sp>
            <p:nvSpPr>
              <p:cNvPr id="36" name="TextBox 35">
                <a:extLst>
                  <a:ext uri="{FF2B5EF4-FFF2-40B4-BE49-F238E27FC236}">
                    <a16:creationId xmlns:a16="http://schemas.microsoft.com/office/drawing/2014/main" id="{25CFDB72-EDED-41C0-A5F8-B949CF9634DC}"/>
                  </a:ext>
                </a:extLst>
              </p:cNvPr>
              <p:cNvSpPr txBox="1">
                <a:spLocks noRot="1" noChangeAspect="1" noMove="1" noResize="1" noEditPoints="1" noAdjustHandles="1" noChangeArrowheads="1" noChangeShapeType="1" noTextEdit="1"/>
              </p:cNvSpPr>
              <p:nvPr/>
            </p:nvSpPr>
            <p:spPr>
              <a:xfrm>
                <a:off x="531080" y="4234648"/>
                <a:ext cx="10803920"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llout: Colors menu">
                <a:extLst>
                  <a:ext uri="{FF2B5EF4-FFF2-40B4-BE49-F238E27FC236}">
                    <a16:creationId xmlns:a16="http://schemas.microsoft.com/office/drawing/2014/main" id="{E2E4281E-8FDB-4C4C-AE03-F4016C80020F}"/>
                  </a:ext>
                  <a:ext uri="{C183D7F6-B498-43B3-948B-1728B52AA6E4}">
                    <adec:decorative xmlns:adec="http://schemas.microsoft.com/office/drawing/2017/decorative" val="1"/>
                  </a:ext>
                </a:extLst>
              </p:cNvPr>
              <p:cNvSpPr/>
              <p:nvPr/>
            </p:nvSpPr>
            <p:spPr>
              <a:xfrm>
                <a:off x="7563566" y="5252815"/>
                <a:ext cx="3011994" cy="663829"/>
              </a:xfrm>
              <a:prstGeom prst="borderCallout1">
                <a:avLst>
                  <a:gd name="adj1" fmla="val 3036"/>
                  <a:gd name="adj2" fmla="val 49134"/>
                  <a:gd name="adj3" fmla="val -70385"/>
                  <a:gd name="adj4" fmla="val 39705"/>
                </a:avLst>
              </a:prstGeom>
              <a:solidFill>
                <a:schemeClr val="accent5"/>
              </a:solidFill>
              <a:ln w="63500">
                <a:solidFill>
                  <a:schemeClr val="accent5"/>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 xmlns:m="http://schemas.openxmlformats.org/officeDocument/2006/math">
                    <m:sSub>
                      <m:sSubPr>
                        <m:ctrlPr>
                          <a:rPr lang="en-US" sz="320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200" b="0" i="1" smtClean="0">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4</m:t>
                        </m:r>
                      </m:sub>
                    </m:sSub>
                    <m:r>
                      <a:rPr lang="en-US" sz="3200" i="1">
                        <a:solidFill>
                          <a:schemeClr val="bg1"/>
                        </a:solidFill>
                        <a:latin typeface="Cambria Math" panose="02040503050406030204" pitchFamily="18" charset="0"/>
                        <a:ea typeface="Amazon Ember Light" panose="020B0403020204020204" pitchFamily="34" charset="0"/>
                        <a:cs typeface="Amazon Ember Light" panose="020B0403020204020204" pitchFamily="34" charset="0"/>
                      </a:rPr>
                      <m:t> </m:t>
                    </m:r>
                  </m:oMath>
                </a14:m>
                <a:r>
                  <a:rPr lang="en-US" sz="3200" dirty="0">
                    <a:solidFill>
                      <a:schemeClr val="bg1"/>
                    </a:solidFill>
                    <a:ea typeface="Amazon Ember" panose="02000000000000000000" pitchFamily="2" charset="0"/>
                    <a:cs typeface="Amazon Ember Light" panose="020B0403020204020204" pitchFamily="34" charset="0"/>
                  </a:rPr>
                  <a:t>= yes = 1</a:t>
                </a:r>
                <a:endParaRPr lang="en-US" sz="3200" dirty="0">
                  <a:solidFill>
                    <a:schemeClr val="bg1"/>
                  </a:solidFill>
                </a:endParaRPr>
              </a:p>
            </p:txBody>
          </p:sp>
        </mc:Choice>
        <mc:Fallback xmlns="">
          <p:sp>
            <p:nvSpPr>
              <p:cNvPr id="10" name="Callout: Colors menu">
                <a:extLst>
                  <a:ext uri="{FF2B5EF4-FFF2-40B4-BE49-F238E27FC236}">
                    <a16:creationId xmlns:a16="http://schemas.microsoft.com/office/drawing/2014/main" id="{E2E4281E-8FDB-4C4C-AE03-F4016C80020F}"/>
                  </a:ext>
                  <a:ext uri="{C183D7F6-B498-43B3-948B-1728B52AA6E4}">
                    <adec:decorative xmlns:adec="http://schemas.microsoft.com/office/drawing/2017/decorative" val="1"/>
                  </a:ext>
                </a:extLst>
              </p:cNvPr>
              <p:cNvSpPr>
                <a:spLocks noRot="1" noChangeAspect="1" noMove="1" noResize="1" noEditPoints="1" noAdjustHandles="1" noChangeArrowheads="1" noChangeShapeType="1" noTextEdit="1"/>
              </p:cNvSpPr>
              <p:nvPr/>
            </p:nvSpPr>
            <p:spPr>
              <a:xfrm>
                <a:off x="7563566" y="5252815"/>
                <a:ext cx="3011994" cy="663829"/>
              </a:xfrm>
              <a:prstGeom prst="borderCallout1">
                <a:avLst>
                  <a:gd name="adj1" fmla="val 3036"/>
                  <a:gd name="adj2" fmla="val 49134"/>
                  <a:gd name="adj3" fmla="val -70385"/>
                  <a:gd name="adj4" fmla="val 39705"/>
                </a:avLst>
              </a:prstGeom>
              <a:blipFill>
                <a:blip r:embed="rId7"/>
                <a:stretch>
                  <a:fillRect/>
                </a:stretch>
              </a:blipFill>
              <a:ln w="63500">
                <a:solidFill>
                  <a:schemeClr val="accent5"/>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llout: Colors menu">
                <a:extLst>
                  <a:ext uri="{FF2B5EF4-FFF2-40B4-BE49-F238E27FC236}">
                    <a16:creationId xmlns:a16="http://schemas.microsoft.com/office/drawing/2014/main" id="{E9B56AD2-6DE4-4EB3-B7A8-1DE64B8D32DF}"/>
                  </a:ext>
                  <a:ext uri="{C183D7F6-B498-43B3-948B-1728B52AA6E4}">
                    <adec:decorative xmlns:adec="http://schemas.microsoft.com/office/drawing/2017/decorative" val="1"/>
                  </a:ext>
                </a:extLst>
              </p:cNvPr>
              <p:cNvSpPr/>
              <p:nvPr/>
            </p:nvSpPr>
            <p:spPr>
              <a:xfrm>
                <a:off x="4609672" y="5252816"/>
                <a:ext cx="1943528" cy="663829"/>
              </a:xfrm>
              <a:prstGeom prst="borderCallout1">
                <a:avLst>
                  <a:gd name="adj1" fmla="val 3036"/>
                  <a:gd name="adj2" fmla="val 49134"/>
                  <a:gd name="adj3" fmla="val -66032"/>
                  <a:gd name="adj4" fmla="val 63364"/>
                </a:avLst>
              </a:prstGeom>
              <a:solidFill>
                <a:schemeClr val="bg2"/>
              </a:solidFill>
              <a:ln w="12700">
                <a:solidFill>
                  <a:schemeClr val="tx1"/>
                </a:solidFill>
                <a:headEnd type="none" w="med" len="med"/>
                <a:tailEnd type="triangle" w="med" len="med"/>
              </a:ln>
              <a:effectLst>
                <a:outerShdw blurRad="63500" dist="53881" dir="2700016" rotWithShape="0">
                  <a:scrgbClr r="0" g="0" b="0">
                    <a:alpha val="25000"/>
                  </a:sc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320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ctrlPr>
                        </m:sSubPr>
                        <m:e>
                          <m:r>
                            <a:rPr lang="en-US" sz="32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𝑥</m:t>
                          </m:r>
                        </m:e>
                        <m:sub>
                          <m:r>
                            <a:rPr lang="en-US" sz="3200" i="1">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m:t>
                          </m:r>
                        </m:sub>
                      </m:sSub>
                      <m:r>
                        <a:rPr lang="en-US" sz="32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m:t>
                      </m:r>
                      <m:r>
                        <a:rPr lang="en-US" sz="3200" b="0" i="1" smtClean="0">
                          <a:solidFill>
                            <a:schemeClr val="tx2"/>
                          </a:solidFill>
                          <a:latin typeface="Cambria Math" panose="02040503050406030204" pitchFamily="18" charset="0"/>
                          <a:ea typeface="Amazon Ember Light" panose="020B0403020204020204" pitchFamily="34" charset="0"/>
                          <a:cs typeface="Amazon Ember Light" panose="020B0403020204020204" pitchFamily="34" charset="0"/>
                        </a:rPr>
                        <m:t>150</m:t>
                      </m:r>
                    </m:oMath>
                  </m:oMathPara>
                </a14:m>
                <a:endParaRPr lang="en-US" sz="3200" dirty="0">
                  <a:solidFill>
                    <a:schemeClr val="tx2"/>
                  </a:solidFill>
                </a:endParaRPr>
              </a:p>
            </p:txBody>
          </p:sp>
        </mc:Choice>
        <mc:Fallback xmlns="">
          <p:sp>
            <p:nvSpPr>
              <p:cNvPr id="11" name="Callout: Colors menu">
                <a:extLst>
                  <a:ext uri="{FF2B5EF4-FFF2-40B4-BE49-F238E27FC236}">
                    <a16:creationId xmlns:a16="http://schemas.microsoft.com/office/drawing/2014/main" id="{E9B56AD2-6DE4-4EB3-B7A8-1DE64B8D32DF}"/>
                  </a:ext>
                  <a:ext uri="{C183D7F6-B498-43B3-948B-1728B52AA6E4}">
                    <adec:decorative xmlns:adec="http://schemas.microsoft.com/office/drawing/2017/decorative" val="1"/>
                  </a:ext>
                </a:extLst>
              </p:cNvPr>
              <p:cNvSpPr>
                <a:spLocks noRot="1" noChangeAspect="1" noMove="1" noResize="1" noEditPoints="1" noAdjustHandles="1" noChangeArrowheads="1" noChangeShapeType="1" noTextEdit="1"/>
              </p:cNvSpPr>
              <p:nvPr/>
            </p:nvSpPr>
            <p:spPr>
              <a:xfrm>
                <a:off x="4609672" y="5252816"/>
                <a:ext cx="1943528" cy="663829"/>
              </a:xfrm>
              <a:prstGeom prst="borderCallout1">
                <a:avLst>
                  <a:gd name="adj1" fmla="val 3036"/>
                  <a:gd name="adj2" fmla="val 49134"/>
                  <a:gd name="adj3" fmla="val -66032"/>
                  <a:gd name="adj4" fmla="val 63364"/>
                </a:avLst>
              </a:prstGeom>
              <a:blipFill>
                <a:blip r:embed="rId8"/>
                <a:stretch>
                  <a:fillRect/>
                </a:stretch>
              </a:blipFill>
              <a:ln w="12700">
                <a:solidFill>
                  <a:schemeClr val="tx1"/>
                </a:solidFill>
                <a:headEnd type="none" w="med" len="med"/>
                <a:tailEnd type="triangle" w="med" len="med"/>
              </a:ln>
              <a:effectLst>
                <a:outerShdw blurRad="63500" dist="53881" dir="2700016" rotWithShape="0">
                  <a:scrgbClr r="0" g="0" b="0">
                    <a:alpha val="25000"/>
                  </a:scrgbClr>
                </a:outerShdw>
              </a:effectLst>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C9BB8FB-3813-4AED-B40A-D10BCC14F807}"/>
              </a:ext>
            </a:extLst>
          </p:cNvPr>
          <p:cNvSpPr>
            <a:spLocks noGrp="1"/>
          </p:cNvSpPr>
          <p:nvPr>
            <p:ph type="sldNum" idx="97"/>
          </p:nvPr>
        </p:nvSpPr>
        <p:spPr/>
        <p:txBody>
          <a:bodyPr/>
          <a:lstStyle/>
          <a:p>
            <a:fld id="{86A8BF56-6CB3-514C-9A64-F39D95C9E25B}" type="slidenum">
              <a:rPr lang="en-US" smtClean="0"/>
              <a:t>33</a:t>
            </a:fld>
            <a:endParaRPr lang="en-US" dirty="0"/>
          </a:p>
        </p:txBody>
      </p:sp>
      <p:sp>
        <p:nvSpPr>
          <p:cNvPr id="13" name="TextBox 12">
            <a:extLst>
              <a:ext uri="{FF2B5EF4-FFF2-40B4-BE49-F238E27FC236}">
                <a16:creationId xmlns:a16="http://schemas.microsoft.com/office/drawing/2014/main" id="{836A6149-66B6-495B-AA71-0DB92EE86981}"/>
              </a:ext>
            </a:extLst>
          </p:cNvPr>
          <p:cNvSpPr txBox="1"/>
          <p:nvPr/>
        </p:nvSpPr>
        <p:spPr>
          <a:xfrm>
            <a:off x="144867" y="3152001"/>
            <a:ext cx="9832820" cy="553998"/>
          </a:xfrm>
          <a:prstGeom prst="rect">
            <a:avLst/>
          </a:prstGeom>
          <a:noFill/>
        </p:spPr>
        <p:txBody>
          <a:bodyPr wrap="none" lIns="0" tIns="0" rIns="0" bIns="0" rtlCol="0">
            <a:spAutoFit/>
          </a:bodyPr>
          <a:lstStyle/>
          <a:p>
            <a:pPr algn="ctr"/>
            <a:r>
              <a:rPr lang="en-US" sz="3600" b="1" dirty="0">
                <a:solidFill>
                  <a:schemeClr val="accent6"/>
                </a:solidFill>
                <a:latin typeface="Amazon Ember display"/>
              </a:rPr>
              <a:t>prediction</a:t>
            </a:r>
            <a:r>
              <a:rPr lang="en-US" sz="3600" dirty="0">
                <a:solidFill>
                  <a:schemeClr val="accent4"/>
                </a:solidFill>
                <a:ea typeface="Amazon Ember Light" panose="020B0403020204020204" pitchFamily="34" charset="0"/>
                <a:cs typeface="Amazon Ember Light" panose="020B0403020204020204" pitchFamily="34" charset="0"/>
              </a:rPr>
              <a:t> ~ </a:t>
            </a:r>
            <a:r>
              <a:rPr lang="en-US" sz="3600" dirty="0">
                <a:ea typeface="Amazon Ember Light" panose="020B0403020204020204" pitchFamily="34" charset="0"/>
                <a:cs typeface="Amazon Ember Light" panose="020B0403020204020204" pitchFamily="34" charset="0"/>
              </a:rPr>
              <a:t>weighted combination of </a:t>
            </a:r>
            <a:r>
              <a:rPr lang="en-US" sz="3600" b="1" dirty="0">
                <a:solidFill>
                  <a:schemeClr val="accent5"/>
                </a:solidFill>
                <a:latin typeface="Amazon Ember display"/>
              </a:rPr>
              <a:t>features</a:t>
            </a:r>
          </a:p>
        </p:txBody>
      </p:sp>
      <p:pic>
        <p:nvPicPr>
          <p:cNvPr id="12" name="Picture 11">
            <a:extLst>
              <a:ext uri="{FF2B5EF4-FFF2-40B4-BE49-F238E27FC236}">
                <a16:creationId xmlns:a16="http://schemas.microsoft.com/office/drawing/2014/main" id="{78FF67C6-716B-4889-ACA9-A37ED860D50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23419" y="3834165"/>
            <a:ext cx="10461643" cy="365792"/>
          </a:xfrm>
          <a:prstGeom prst="rect">
            <a:avLst/>
          </a:prstGeom>
        </p:spPr>
      </p:pic>
    </p:spTree>
    <p:custDataLst>
      <p:tags r:id="rId1"/>
    </p:custDataLst>
    <p:extLst>
      <p:ext uri="{BB962C8B-B14F-4D97-AF65-F5344CB8AC3E}">
        <p14:creationId xmlns:p14="http://schemas.microsoft.com/office/powerpoint/2010/main" val="102565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542772-00D1-4BC2-8EF2-F6780624C5A0}"/>
              </a:ext>
            </a:extLst>
          </p:cNvPr>
          <p:cNvSpPr>
            <a:spLocks noGrp="1"/>
          </p:cNvSpPr>
          <p:nvPr>
            <p:ph type="sldNum" idx="97"/>
          </p:nvPr>
        </p:nvSpPr>
        <p:spPr/>
        <p:txBody>
          <a:bodyPr/>
          <a:lstStyle/>
          <a:p>
            <a:fld id="{86A8BF56-6CB3-514C-9A64-F39D95C9E25B}" type="slidenum">
              <a:rPr lang="en-US" smtClean="0"/>
              <a:t>4</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a:t>Course overview</a:t>
            </a:r>
            <a:endParaRPr lang="en-US" dirty="0"/>
          </a:p>
        </p:txBody>
      </p:sp>
      <p:graphicFrame>
        <p:nvGraphicFramePr>
          <p:cNvPr id="4" name="Table 4">
            <a:extLst>
              <a:ext uri="{FF2B5EF4-FFF2-40B4-BE49-F238E27FC236}">
                <a16:creationId xmlns:a16="http://schemas.microsoft.com/office/drawing/2014/main" id="{5A5AE414-102B-4A7C-9184-112FDA72CFF1}"/>
              </a:ext>
            </a:extLst>
          </p:cNvPr>
          <p:cNvGraphicFramePr>
            <a:graphicFrameLocks noGrp="1"/>
          </p:cNvGraphicFramePr>
          <p:nvPr>
            <p:extLst>
              <p:ext uri="{D42A27DB-BD31-4B8C-83A1-F6EECF244321}">
                <p14:modId xmlns:p14="http://schemas.microsoft.com/office/powerpoint/2010/main" val="893071525"/>
              </p:ext>
            </p:extLst>
          </p:nvPr>
        </p:nvGraphicFramePr>
        <p:xfrm>
          <a:off x="362712" y="1597128"/>
          <a:ext cx="11466576" cy="3840480"/>
        </p:xfrm>
        <a:graphic>
          <a:graphicData uri="http://schemas.openxmlformats.org/drawingml/2006/table">
            <a:tbl>
              <a:tblPr firstRow="1" bandRow="1">
                <a:tableStyleId>{5C22544A-7EE6-4342-B048-85BDC9FD1C3A}</a:tableStyleId>
              </a:tblPr>
              <a:tblGrid>
                <a:gridCol w="4350802">
                  <a:extLst>
                    <a:ext uri="{9D8B030D-6E8A-4147-A177-3AD203B41FA5}">
                      <a16:colId xmlns:a16="http://schemas.microsoft.com/office/drawing/2014/main" val="767670303"/>
                    </a:ext>
                  </a:extLst>
                </a:gridCol>
                <a:gridCol w="7115774">
                  <a:extLst>
                    <a:ext uri="{9D8B030D-6E8A-4147-A177-3AD203B41FA5}">
                      <a16:colId xmlns:a16="http://schemas.microsoft.com/office/drawing/2014/main" val="191074990"/>
                    </a:ext>
                  </a:extLst>
                </a:gridCol>
              </a:tblGrid>
              <a:tr h="0">
                <a:tc>
                  <a:txBody>
                    <a:bodyPr/>
                    <a:lstStyle/>
                    <a:p>
                      <a:pPr algn="l"/>
                      <a:r>
                        <a:rPr lang="en-US" sz="2000" dirty="0"/>
                        <a:t>Modules</a:t>
                      </a:r>
                    </a:p>
                  </a:txBody>
                  <a:tcPr marL="137160" marR="137160" marT="137160" marB="137160" anchor="ctr"/>
                </a:tc>
                <a:tc>
                  <a:txBody>
                    <a:bodyPr/>
                    <a:lstStyle/>
                    <a:p>
                      <a:pPr algn="l"/>
                      <a:r>
                        <a:rPr lang="en-US" sz="2000" dirty="0"/>
                        <a:t>Topics</a:t>
                      </a:r>
                    </a:p>
                  </a:txBody>
                  <a:tcPr marL="137160" marR="137160" marT="137160" marB="137160" anchor="ctr"/>
                </a:tc>
                <a:extLst>
                  <a:ext uri="{0D108BD9-81ED-4DB2-BD59-A6C34878D82A}">
                    <a16:rowId xmlns:a16="http://schemas.microsoft.com/office/drawing/2014/main" val="1354650606"/>
                  </a:ext>
                </a:extLst>
              </a:tr>
              <a:tr h="0">
                <a:tc>
                  <a:txBody>
                    <a:bodyPr/>
                    <a:lstStyle/>
                    <a:p>
                      <a:pPr marL="0" lvl="0" algn="l" defTabSz="914400" rtl="0" eaLnBrk="1" latinLnBrk="0" hangingPunct="1"/>
                      <a:r>
                        <a:rPr lang="en-US" sz="2000" kern="1200" dirty="0">
                          <a:solidFill>
                            <a:schemeClr val="tx2"/>
                          </a:solidFill>
                        </a:rPr>
                        <a:t>What Is ML?</a:t>
                      </a:r>
                      <a:endParaRPr lang="en-US" sz="2000" b="0" kern="1200" dirty="0">
                        <a:solidFill>
                          <a:schemeClr val="tx2"/>
                        </a:solidFill>
                        <a:latin typeface="+mn-lt"/>
                        <a:ea typeface="+mn-ea"/>
                        <a:cs typeface="+mn-cs"/>
                      </a:endParaRPr>
                    </a:p>
                  </a:txBody>
                  <a:tcPr marL="137160" marR="137160" marT="137160" marB="137160" anchor="ctr"/>
                </a:tc>
                <a:tc>
                  <a:txBody>
                    <a:bodyPr/>
                    <a:lstStyle/>
                    <a:p>
                      <a:pPr marL="0" lvl="0" algn="l" defTabSz="914400" rtl="0" eaLnBrk="1" latinLnBrk="0" hangingPunct="1"/>
                      <a:r>
                        <a:rPr lang="en-US" sz="2000" kern="1200" dirty="0">
                          <a:solidFill>
                            <a:schemeClr val="tx2"/>
                          </a:solidFill>
                        </a:rPr>
                        <a:t>Key concepts, types of ML, ML lifecycle, application examples using Amazon SageMaker and AutoGluon</a:t>
                      </a:r>
                      <a:endParaRPr lang="en-US" sz="2000" b="0" kern="1200" dirty="0">
                        <a:solidFill>
                          <a:schemeClr val="tx2"/>
                        </a:solidFill>
                        <a:latin typeface="+mn-lt"/>
                        <a:ea typeface="+mn-ea"/>
                        <a:cs typeface="+mn-cs"/>
                      </a:endParaRPr>
                    </a:p>
                  </a:txBody>
                  <a:tcPr marL="137160" marR="137160" marT="137160" marB="137160" anchor="ctr"/>
                </a:tc>
                <a:extLst>
                  <a:ext uri="{0D108BD9-81ED-4DB2-BD59-A6C34878D82A}">
                    <a16:rowId xmlns:a16="http://schemas.microsoft.com/office/drawing/2014/main" val="2337160026"/>
                  </a:ext>
                </a:extLst>
              </a:tr>
              <a:tr h="371001">
                <a:tc>
                  <a:txBody>
                    <a:bodyPr/>
                    <a:lstStyle/>
                    <a:p>
                      <a:pPr lvl="0" algn="l"/>
                      <a:r>
                        <a:rPr lang="en-US" sz="2000" dirty="0">
                          <a:solidFill>
                            <a:schemeClr val="tx2"/>
                          </a:solidFill>
                        </a:rPr>
                        <a:t>Core ML Concepts for Tabular </a:t>
                      </a:r>
                      <a:r>
                        <a:rPr lang="en-US" sz="2000" kern="1200" dirty="0">
                          <a:solidFill>
                            <a:schemeClr val="tx2"/>
                          </a:solidFill>
                        </a:rPr>
                        <a:t>Data</a:t>
                      </a:r>
                      <a:endParaRPr lang="en-US" sz="2000" b="0" kern="1200" dirty="0">
                        <a:solidFill>
                          <a:schemeClr val="tx2"/>
                        </a:solidFill>
                        <a:latin typeface="+mn-lt"/>
                        <a:ea typeface="+mn-ea"/>
                        <a:cs typeface="+mn-cs"/>
                      </a:endParaRPr>
                    </a:p>
                  </a:txBody>
                  <a:tcPr marL="137160" marR="137160" marT="137160" marB="137160" anchor="ctr"/>
                </a:tc>
                <a:tc>
                  <a:txBody>
                    <a:bodyPr/>
                    <a:lstStyle/>
                    <a:p>
                      <a:pPr marL="0" lvl="0" algn="l" defTabSz="914400" rtl="0" eaLnBrk="1" latinLnBrk="0" hangingPunct="1"/>
                      <a:r>
                        <a:rPr lang="en-US" sz="2000" dirty="0">
                          <a:solidFill>
                            <a:schemeClr val="tx2"/>
                          </a:solidFill>
                        </a:rPr>
                        <a:t>Exploratory data analysis (EDA), data engineering, optimization, regularization, regression and tree-based models, ensembling</a:t>
                      </a:r>
                      <a:endParaRPr lang="en-US" sz="2000" b="0" kern="1200" dirty="0">
                        <a:solidFill>
                          <a:schemeClr val="tx2"/>
                        </a:solidFill>
                        <a:latin typeface="+mn-lt"/>
                        <a:ea typeface="+mn-ea"/>
                        <a:cs typeface="+mn-cs"/>
                      </a:endParaRPr>
                    </a:p>
                  </a:txBody>
                  <a:tcPr marL="137160" marR="137160" marT="137160" marB="137160" anchor="ctr"/>
                </a:tc>
                <a:extLst>
                  <a:ext uri="{0D108BD9-81ED-4DB2-BD59-A6C34878D82A}">
                    <a16:rowId xmlns:a16="http://schemas.microsoft.com/office/drawing/2014/main" val="4266784551"/>
                  </a:ext>
                </a:extLst>
              </a:tr>
              <a:tr h="371001">
                <a:tc>
                  <a:txBody>
                    <a:bodyPr/>
                    <a:lstStyle/>
                    <a:p>
                      <a:pPr lvl="0" algn="l"/>
                      <a:r>
                        <a:rPr lang="en-US" sz="2000" dirty="0">
                          <a:solidFill>
                            <a:schemeClr val="tx2"/>
                          </a:solidFill>
                        </a:rPr>
                        <a:t>Responsible ML</a:t>
                      </a:r>
                      <a:endParaRPr lang="en-US" sz="2000" b="0" dirty="0">
                        <a:solidFill>
                          <a:schemeClr val="tx2"/>
                        </a:solidFill>
                      </a:endParaRPr>
                    </a:p>
                  </a:txBody>
                  <a:tcPr marL="137160" marR="137160" marT="137160" marB="1371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2"/>
                          </a:solidFill>
                        </a:rPr>
                        <a:t>I</a:t>
                      </a:r>
                      <a:r>
                        <a:rPr lang="en-US" sz="2000" dirty="0">
                          <a:solidFill>
                            <a:schemeClr val="tx2"/>
                          </a:solidFill>
                        </a:rPr>
                        <a:t>ntroduction to fairness and bias mitigation, fair model formulation and metrics, bias mitigation throughout the ML lifecycle</a:t>
                      </a:r>
                      <a:endParaRPr lang="en-US" sz="2000" b="0" dirty="0">
                        <a:solidFill>
                          <a:schemeClr val="tx2"/>
                        </a:solidFill>
                      </a:endParaRPr>
                    </a:p>
                  </a:txBody>
                  <a:tcPr marL="137160" marR="137160" marT="137160" marB="137160" anchor="ctr"/>
                </a:tc>
                <a:extLst>
                  <a:ext uri="{0D108BD9-81ED-4DB2-BD59-A6C34878D82A}">
                    <a16:rowId xmlns:a16="http://schemas.microsoft.com/office/drawing/2014/main" val="3901238011"/>
                  </a:ext>
                </a:extLst>
              </a:tr>
            </a:tbl>
          </a:graphicData>
        </a:graphic>
      </p:graphicFrame>
    </p:spTree>
    <p:custDataLst>
      <p:tags r:id="rId1"/>
    </p:custDataLst>
    <p:extLst>
      <p:ext uri="{BB962C8B-B14F-4D97-AF65-F5344CB8AC3E}">
        <p14:creationId xmlns:p14="http://schemas.microsoft.com/office/powerpoint/2010/main" val="1842717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4D3D25-79AF-70E3-0B05-8094F1832588}"/>
              </a:ext>
            </a:extLst>
          </p:cNvPr>
          <p:cNvSpPr>
            <a:spLocks noGrp="1"/>
          </p:cNvSpPr>
          <p:nvPr>
            <p:ph type="sldNum" idx="97"/>
          </p:nvPr>
        </p:nvSpPr>
        <p:spPr/>
        <p:txBody>
          <a:bodyPr/>
          <a:lstStyle/>
          <a:p>
            <a:fld id="{86A8BF56-6CB3-514C-9A64-F39D95C9E25B}" type="slidenum">
              <a:rPr lang="en-US" smtClean="0"/>
              <a:pPr/>
              <a:t>5</a:t>
            </a:fld>
            <a:endParaRPr lang="en-US" dirty="0"/>
          </a:p>
        </p:txBody>
      </p:sp>
      <p:sp>
        <p:nvSpPr>
          <p:cNvPr id="3" name="Title 2">
            <a:extLst>
              <a:ext uri="{FF2B5EF4-FFF2-40B4-BE49-F238E27FC236}">
                <a16:creationId xmlns:a16="http://schemas.microsoft.com/office/drawing/2014/main" id="{BAEF6984-D514-3D80-1316-337084DA7D2B}"/>
              </a:ext>
            </a:extLst>
          </p:cNvPr>
          <p:cNvSpPr>
            <a:spLocks noGrp="1"/>
          </p:cNvSpPr>
          <p:nvPr>
            <p:ph type="title" idx="1"/>
          </p:nvPr>
        </p:nvSpPr>
        <p:spPr/>
        <p:txBody>
          <a:bodyPr/>
          <a:lstStyle/>
          <a:p>
            <a:r>
              <a:rPr lang="en-US"/>
              <a:t>Module 1 overview</a:t>
            </a:r>
            <a:endParaRPr lang="en-US" dirty="0"/>
          </a:p>
        </p:txBody>
      </p:sp>
      <p:graphicFrame>
        <p:nvGraphicFramePr>
          <p:cNvPr id="10" name="Table 5">
            <a:extLst>
              <a:ext uri="{FF2B5EF4-FFF2-40B4-BE49-F238E27FC236}">
                <a16:creationId xmlns:a16="http://schemas.microsoft.com/office/drawing/2014/main" id="{D4995AA1-B7BD-4A44-8448-BDD1A2E662C6}"/>
              </a:ext>
            </a:extLst>
          </p:cNvPr>
          <p:cNvGraphicFramePr>
            <a:graphicFrameLocks/>
          </p:cNvGraphicFramePr>
          <p:nvPr>
            <p:extLst>
              <p:ext uri="{D42A27DB-BD31-4B8C-83A1-F6EECF244321}">
                <p14:modId xmlns:p14="http://schemas.microsoft.com/office/powerpoint/2010/main" val="4135918134"/>
              </p:ext>
            </p:extLst>
          </p:nvPr>
        </p:nvGraphicFramePr>
        <p:xfrm>
          <a:off x="362712" y="1595438"/>
          <a:ext cx="11466576" cy="4053840"/>
        </p:xfrm>
        <a:graphic>
          <a:graphicData uri="http://schemas.openxmlformats.org/drawingml/2006/table">
            <a:tbl>
              <a:tblPr firstRow="1" bandRow="1">
                <a:tableStyleId>{5C22544A-7EE6-4342-B048-85BDC9FD1C3A}</a:tableStyleId>
              </a:tblPr>
              <a:tblGrid>
                <a:gridCol w="1765437">
                  <a:extLst>
                    <a:ext uri="{9D8B030D-6E8A-4147-A177-3AD203B41FA5}">
                      <a16:colId xmlns:a16="http://schemas.microsoft.com/office/drawing/2014/main" val="2498540300"/>
                    </a:ext>
                  </a:extLst>
                </a:gridCol>
                <a:gridCol w="9701139">
                  <a:extLst>
                    <a:ext uri="{9D8B030D-6E8A-4147-A177-3AD203B41FA5}">
                      <a16:colId xmlns:a16="http://schemas.microsoft.com/office/drawing/2014/main" val="2776462759"/>
                    </a:ext>
                  </a:extLst>
                </a:gridCol>
              </a:tblGrid>
              <a:tr h="0">
                <a:tc>
                  <a:txBody>
                    <a:bodyPr/>
                    <a:lstStyle/>
                    <a:p>
                      <a:pPr algn="l"/>
                      <a:r>
                        <a:rPr lang="en-US" sz="2000" dirty="0"/>
                        <a:t>Lesson</a:t>
                      </a:r>
                    </a:p>
                  </a:txBody>
                  <a:tcPr marL="137160" marR="137160" marT="137160" marB="137160" anchor="ctr"/>
                </a:tc>
                <a:tc>
                  <a:txBody>
                    <a:bodyPr/>
                    <a:lstStyle/>
                    <a:p>
                      <a:pPr algn="l"/>
                      <a:r>
                        <a:rPr lang="en-US" sz="2000" dirty="0"/>
                        <a:t>Topics</a:t>
                      </a:r>
                    </a:p>
                  </a:txBody>
                  <a:tcPr marL="137160" marR="137160" marT="137160" marB="137160" anchor="ctr"/>
                </a:tc>
                <a:extLst>
                  <a:ext uri="{0D108BD9-81ED-4DB2-BD59-A6C34878D82A}">
                    <a16:rowId xmlns:a16="http://schemas.microsoft.com/office/drawing/2014/main" val="3840344756"/>
                  </a:ext>
                </a:extLst>
              </a:tr>
              <a:tr h="0">
                <a:tc>
                  <a:txBody>
                    <a:bodyPr/>
                    <a:lstStyle/>
                    <a:p>
                      <a:pPr algn="l"/>
                      <a:r>
                        <a:rPr lang="en-US" sz="2000" dirty="0">
                          <a:solidFill>
                            <a:srgbClr val="232F3E"/>
                          </a:solidFill>
                        </a:rPr>
                        <a:t>Lesson 0</a:t>
                      </a:r>
                    </a:p>
                  </a:txBody>
                  <a:tcPr marL="137160" marR="137160" marT="137160" marB="137160" anchor="ctr"/>
                </a:tc>
                <a:tc>
                  <a:txBody>
                    <a:bodyPr/>
                    <a:lstStyle/>
                    <a:p>
                      <a:pPr algn="l"/>
                      <a:r>
                        <a:rPr lang="en-US" sz="2000" dirty="0">
                          <a:solidFill>
                            <a:srgbClr val="232F3E"/>
                          </a:solidFill>
                        </a:rPr>
                        <a:t>What is ML?, key components of ML, an example of using ML</a:t>
                      </a:r>
                    </a:p>
                  </a:txBody>
                  <a:tcPr marL="137160" marR="137160" marT="137160" marB="137160" anchor="ctr"/>
                </a:tc>
                <a:extLst>
                  <a:ext uri="{0D108BD9-81ED-4DB2-BD59-A6C34878D82A}">
                    <a16:rowId xmlns:a16="http://schemas.microsoft.com/office/drawing/2014/main" val="3595434174"/>
                  </a:ext>
                </a:extLst>
              </a:tr>
              <a:tr h="0">
                <a:tc>
                  <a:txBody>
                    <a:bodyPr/>
                    <a:lstStyle/>
                    <a:p>
                      <a:pPr algn="l"/>
                      <a:r>
                        <a:rPr lang="en-US" sz="2000" dirty="0">
                          <a:solidFill>
                            <a:srgbClr val="232F3E"/>
                          </a:solidFill>
                        </a:rPr>
                        <a:t>Lesson 1</a:t>
                      </a:r>
                    </a:p>
                  </a:txBody>
                  <a:tcPr marL="137160" marR="137160" marT="137160" marB="137160" anchor="ctr"/>
                </a:tc>
                <a:tc>
                  <a:txBody>
                    <a:bodyPr/>
                    <a:lstStyle/>
                    <a:p>
                      <a:pPr algn="l"/>
                      <a:r>
                        <a:rPr lang="en-US" sz="2000" dirty="0">
                          <a:solidFill>
                            <a:srgbClr val="232F3E"/>
                          </a:solidFill>
                        </a:rPr>
                        <a:t>Introduction to Jupyter notebooks and SageMaker</a:t>
                      </a:r>
                    </a:p>
                  </a:txBody>
                  <a:tcPr marL="137160" marR="137160" marT="137160" marB="137160" anchor="ctr"/>
                </a:tc>
                <a:extLst>
                  <a:ext uri="{0D108BD9-81ED-4DB2-BD59-A6C34878D82A}">
                    <a16:rowId xmlns:a16="http://schemas.microsoft.com/office/drawing/2014/main" val="259978016"/>
                  </a:ext>
                </a:extLst>
              </a:tr>
              <a:tr h="0">
                <a:tc>
                  <a:txBody>
                    <a:bodyPr/>
                    <a:lstStyle/>
                    <a:p>
                      <a:pPr algn="l"/>
                      <a:r>
                        <a:rPr lang="en-US" sz="2000" dirty="0">
                          <a:solidFill>
                            <a:srgbClr val="232F3E"/>
                          </a:solidFill>
                        </a:rPr>
                        <a:t>Lesson 2</a:t>
                      </a:r>
                    </a:p>
                  </a:txBody>
                  <a:tcPr marL="137160" marR="137160" marT="137160" marB="137160" anchor="ctr"/>
                </a:tc>
                <a:tc>
                  <a:txBody>
                    <a:bodyPr/>
                    <a:lstStyle/>
                    <a:p>
                      <a:pPr algn="l"/>
                      <a:r>
                        <a:rPr lang="en-US" sz="2000" dirty="0">
                          <a:solidFill>
                            <a:srgbClr val="232F3E"/>
                          </a:solidFill>
                        </a:rPr>
                        <a:t>Data in ML, types of ML, aspects of successful ML problems</a:t>
                      </a:r>
                    </a:p>
                  </a:txBody>
                  <a:tcPr marL="137160" marR="137160" marT="137160" marB="137160" anchor="ctr"/>
                </a:tc>
                <a:extLst>
                  <a:ext uri="{0D108BD9-81ED-4DB2-BD59-A6C34878D82A}">
                    <a16:rowId xmlns:a16="http://schemas.microsoft.com/office/drawing/2014/main" val="911819587"/>
                  </a:ext>
                </a:extLst>
              </a:tr>
              <a:tr h="0">
                <a:tc>
                  <a:txBody>
                    <a:bodyPr/>
                    <a:lstStyle/>
                    <a:p>
                      <a:pPr algn="l"/>
                      <a:r>
                        <a:rPr lang="en-US" sz="2000" dirty="0">
                          <a:solidFill>
                            <a:srgbClr val="232F3E"/>
                          </a:solidFill>
                        </a:rPr>
                        <a:t>Lesson 3</a:t>
                      </a:r>
                    </a:p>
                  </a:txBody>
                  <a:tcPr marL="137160" marR="137160" marT="137160" marB="137160" anchor="ctr"/>
                </a:tc>
                <a:tc>
                  <a:txBody>
                    <a:bodyPr/>
                    <a:lstStyle/>
                    <a:p>
                      <a:pPr algn="l"/>
                      <a:r>
                        <a:rPr lang="en-US" sz="2000" dirty="0">
                          <a:solidFill>
                            <a:srgbClr val="232F3E"/>
                          </a:solidFill>
                        </a:rPr>
                        <a:t>Common ML application domains, examples of ML applications</a:t>
                      </a:r>
                    </a:p>
                  </a:txBody>
                  <a:tcPr marL="137160" marR="137160" marT="137160" marB="137160" anchor="ctr"/>
                </a:tc>
                <a:extLst>
                  <a:ext uri="{0D108BD9-81ED-4DB2-BD59-A6C34878D82A}">
                    <a16:rowId xmlns:a16="http://schemas.microsoft.com/office/drawing/2014/main" val="1743823005"/>
                  </a:ext>
                </a:extLst>
              </a:tr>
              <a:tr h="0">
                <a:tc>
                  <a:txBody>
                    <a:bodyPr/>
                    <a:lstStyle/>
                    <a:p>
                      <a:pPr algn="l"/>
                      <a:r>
                        <a:rPr lang="en-US" sz="2000" dirty="0">
                          <a:solidFill>
                            <a:srgbClr val="232F3E"/>
                          </a:solidFill>
                        </a:rPr>
                        <a:t>Lesson 4</a:t>
                      </a:r>
                    </a:p>
                  </a:txBody>
                  <a:tcPr marL="137160" marR="137160" marT="137160" marB="137160" anchor="ctr"/>
                </a:tc>
                <a:tc>
                  <a:txBody>
                    <a:bodyPr/>
                    <a:lstStyle/>
                    <a:p>
                      <a:pPr algn="l"/>
                      <a:r>
                        <a:rPr lang="en-US" sz="2000" dirty="0">
                          <a:solidFill>
                            <a:srgbClr val="232F3E"/>
                          </a:solidFill>
                        </a:rPr>
                        <a:t>Introduction to the ML lifecycle, how models are evaluated</a:t>
                      </a:r>
                    </a:p>
                  </a:txBody>
                  <a:tcPr marL="137160" marR="137160" marT="137160" marB="137160" anchor="ctr"/>
                </a:tc>
                <a:extLst>
                  <a:ext uri="{0D108BD9-81ED-4DB2-BD59-A6C34878D82A}">
                    <a16:rowId xmlns:a16="http://schemas.microsoft.com/office/drawing/2014/main" val="3188289091"/>
                  </a:ext>
                </a:extLst>
              </a:tr>
              <a:tr h="0">
                <a:tc>
                  <a:txBody>
                    <a:bodyPr/>
                    <a:lstStyle/>
                    <a:p>
                      <a:pPr algn="l"/>
                      <a:r>
                        <a:rPr lang="en-US" sz="2000" dirty="0">
                          <a:solidFill>
                            <a:srgbClr val="232F3E"/>
                          </a:solidFill>
                        </a:rPr>
                        <a:t>Lesson 5</a:t>
                      </a:r>
                    </a:p>
                  </a:txBody>
                  <a:tcPr marL="137160" marR="137160" marT="137160" marB="137160" anchor="ctr"/>
                </a:tc>
                <a:tc>
                  <a:txBody>
                    <a:bodyPr/>
                    <a:lstStyle/>
                    <a:p>
                      <a:pPr algn="l"/>
                      <a:r>
                        <a:rPr lang="en-US" sz="2000" dirty="0">
                          <a:solidFill>
                            <a:srgbClr val="232F3E"/>
                          </a:solidFill>
                        </a:rPr>
                        <a:t>Introduction to AutoML and the AutoGluon library</a:t>
                      </a:r>
                    </a:p>
                  </a:txBody>
                  <a:tcPr marL="137160" marR="137160" marT="137160" marB="137160" anchor="ctr"/>
                </a:tc>
                <a:extLst>
                  <a:ext uri="{0D108BD9-81ED-4DB2-BD59-A6C34878D82A}">
                    <a16:rowId xmlns:a16="http://schemas.microsoft.com/office/drawing/2014/main" val="747323936"/>
                  </a:ext>
                </a:extLst>
              </a:tr>
            </a:tbl>
          </a:graphicData>
        </a:graphic>
      </p:graphicFrame>
    </p:spTree>
    <p:custDataLst>
      <p:tags r:id="rId1"/>
    </p:custDataLst>
    <p:extLst>
      <p:ext uri="{BB962C8B-B14F-4D97-AF65-F5344CB8AC3E}">
        <p14:creationId xmlns:p14="http://schemas.microsoft.com/office/powerpoint/2010/main" val="205263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71160-6419-4BBB-81D7-22260E22407B}"/>
              </a:ext>
            </a:extLst>
          </p:cNvPr>
          <p:cNvSpPr>
            <a:spLocks noGrp="1"/>
          </p:cNvSpPr>
          <p:nvPr>
            <p:ph type="sldNum" idx="97"/>
          </p:nvPr>
        </p:nvSpPr>
        <p:spPr/>
        <p:txBody>
          <a:bodyPr/>
          <a:lstStyle/>
          <a:p>
            <a:fld id="{86A8BF56-6CB3-514C-9A64-F39D95C9E25B}" type="slidenum">
              <a:rPr lang="en-US" smtClean="0"/>
              <a:t>6</a:t>
            </a:fld>
            <a:endParaRPr lang="en-US" dirty="0"/>
          </a:p>
        </p:txBody>
      </p:sp>
      <p:sp>
        <p:nvSpPr>
          <p:cNvPr id="2" name="Title 1">
            <a:extLst>
              <a:ext uri="{FF2B5EF4-FFF2-40B4-BE49-F238E27FC236}">
                <a16:creationId xmlns:a16="http://schemas.microsoft.com/office/drawing/2014/main" id="{C506E617-B183-98CA-235F-C917887272DD}"/>
              </a:ext>
            </a:extLst>
          </p:cNvPr>
          <p:cNvSpPr>
            <a:spLocks noGrp="1"/>
          </p:cNvSpPr>
          <p:nvPr>
            <p:ph type="title" idx="1"/>
          </p:nvPr>
        </p:nvSpPr>
        <p:spPr>
          <a:xfrm>
            <a:off x="365760" y="2435469"/>
            <a:ext cx="11472013" cy="1960803"/>
          </a:xfrm>
        </p:spPr>
        <p:txBody>
          <a:bodyPr>
            <a:normAutofit/>
          </a:bodyPr>
          <a:lstStyle/>
          <a:p>
            <a:r>
              <a:rPr lang="en-US" dirty="0"/>
              <a:t>Discussing a business problem: Book pricing</a:t>
            </a:r>
          </a:p>
        </p:txBody>
      </p:sp>
    </p:spTree>
    <p:custDataLst>
      <p:tags r:id="rId1"/>
    </p:custDataLst>
    <p:extLst>
      <p:ext uri="{BB962C8B-B14F-4D97-AF65-F5344CB8AC3E}">
        <p14:creationId xmlns:p14="http://schemas.microsoft.com/office/powerpoint/2010/main" val="297810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C7EC0BB6-A352-4F69-BD6C-678F05D8D991}"/>
              </a:ext>
            </a:extLst>
          </p:cNvPr>
          <p:cNvSpPr>
            <a:spLocks noGrp="1"/>
          </p:cNvSpPr>
          <p:nvPr>
            <p:ph type="sldNum" idx="97"/>
          </p:nvPr>
        </p:nvSpPr>
        <p:spPr/>
        <p:txBody>
          <a:bodyPr/>
          <a:lstStyle/>
          <a:p>
            <a:fld id="{86A8BF56-6CB3-514C-9A64-F39D95C9E25B}" type="slidenum">
              <a:rPr lang="en-US" smtClean="0"/>
              <a:t>7</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noAutofit/>
          </a:bodyPr>
          <a:lstStyle/>
          <a:p>
            <a:r>
              <a:rPr lang="en-US" sz="2800" b="1" dirty="0">
                <a:solidFill>
                  <a:schemeClr val="tx1"/>
                </a:solidFill>
                <a:ea typeface="+mn-ea"/>
                <a:cs typeface="+mn-cs"/>
              </a:rPr>
              <a:t>Problem: </a:t>
            </a:r>
            <a:r>
              <a:rPr lang="en-US" sz="2800" dirty="0">
                <a:solidFill>
                  <a:schemeClr val="tx2"/>
                </a:solidFill>
                <a:ea typeface="+mn-ea"/>
                <a:cs typeface="+mn-cs"/>
              </a:rPr>
              <a:t>Authors don’t always know how much to charge</a:t>
            </a:r>
            <a:endParaRPr lang="en-US" sz="2800" dirty="0">
              <a:solidFill>
                <a:schemeClr val="tx2"/>
              </a:solidFill>
            </a:endParaRPr>
          </a:p>
        </p:txBody>
      </p:sp>
      <p:sp>
        <p:nvSpPr>
          <p:cNvPr id="16" name="Content Placeholder 15">
            <a:extLst>
              <a:ext uri="{FF2B5EF4-FFF2-40B4-BE49-F238E27FC236}">
                <a16:creationId xmlns:a16="http://schemas.microsoft.com/office/drawing/2014/main" id="{C89AECB2-D834-47FE-9121-D56AC7C29E50}"/>
              </a:ext>
            </a:extLst>
          </p:cNvPr>
          <p:cNvSpPr>
            <a:spLocks noGrp="1"/>
          </p:cNvSpPr>
          <p:nvPr>
            <p:ph idx="4294967295"/>
          </p:nvPr>
        </p:nvSpPr>
        <p:spPr>
          <a:xfrm>
            <a:off x="1858963" y="4448175"/>
            <a:ext cx="8474075" cy="1614488"/>
          </a:xfrm>
        </p:spPr>
        <p:txBody>
          <a:bodyPr/>
          <a:lstStyle/>
          <a:p>
            <a:pPr marL="0" indent="0" algn="ctr">
              <a:buNone/>
            </a:pPr>
            <a:r>
              <a:rPr lang="en-US" b="1" dirty="0"/>
              <a:t>Need: </a:t>
            </a:r>
            <a:r>
              <a:rPr lang="en-US" dirty="0">
                <a:solidFill>
                  <a:schemeClr val="tx1"/>
                </a:solidFill>
              </a:rPr>
              <a:t>An app that will suggest prices for books.</a:t>
            </a:r>
          </a:p>
          <a:p>
            <a:pPr marL="0" indent="0" algn="ctr">
              <a:buNone/>
            </a:pPr>
            <a:r>
              <a:rPr lang="en-US" dirty="0">
                <a:solidFill>
                  <a:schemeClr val="tx1"/>
                </a:solidFill>
              </a:rPr>
              <a:t>How could you create that?</a:t>
            </a:r>
          </a:p>
        </p:txBody>
      </p:sp>
      <p:pic>
        <p:nvPicPr>
          <p:cNvPr id="5" name="Picture 4" descr="Table of data about books. See detailed description in notes.">
            <a:extLst>
              <a:ext uri="{FF2B5EF4-FFF2-40B4-BE49-F238E27FC236}">
                <a16:creationId xmlns:a16="http://schemas.microsoft.com/office/drawing/2014/main" id="{97D01D7A-2DA9-46FD-8585-ABA1022AF97F}"/>
              </a:ext>
            </a:extLst>
          </p:cNvPr>
          <p:cNvPicPr>
            <a:picLocks noChangeAspect="1"/>
          </p:cNvPicPr>
          <p:nvPr/>
        </p:nvPicPr>
        <p:blipFill>
          <a:blip r:embed="rId4"/>
          <a:stretch>
            <a:fillRect/>
          </a:stretch>
        </p:blipFill>
        <p:spPr>
          <a:xfrm>
            <a:off x="1563231" y="1942596"/>
            <a:ext cx="9065538" cy="1408298"/>
          </a:xfrm>
          <a:prstGeom prst="rect">
            <a:avLst/>
          </a:prstGeom>
        </p:spPr>
      </p:pic>
    </p:spTree>
    <p:custDataLst>
      <p:tags r:id="rId1"/>
    </p:custDataLst>
    <p:extLst>
      <p:ext uri="{BB962C8B-B14F-4D97-AF65-F5344CB8AC3E}">
        <p14:creationId xmlns:p14="http://schemas.microsoft.com/office/powerpoint/2010/main" val="222233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877C8D-4DD5-40B4-B90F-9EAF0AC9EEE5}"/>
              </a:ext>
            </a:extLst>
          </p:cNvPr>
          <p:cNvSpPr>
            <a:spLocks noGrp="1"/>
          </p:cNvSpPr>
          <p:nvPr>
            <p:ph type="sldNum" idx="97"/>
          </p:nvPr>
        </p:nvSpPr>
        <p:spPr/>
        <p:txBody>
          <a:bodyPr/>
          <a:lstStyle/>
          <a:p>
            <a:fld id="{86A8BF56-6CB3-514C-9A64-F39D95C9E25B}" type="slidenum">
              <a:rPr lang="en-US" smtClean="0"/>
              <a:pPr/>
              <a:t>8</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Let’s try a simple “if–then” rule</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a:xfrm>
            <a:off x="365760" y="1165536"/>
            <a:ext cx="11466576" cy="1757278"/>
          </a:xfrm>
        </p:spPr>
        <p:txBody>
          <a:bodyPr/>
          <a:lstStyle/>
          <a:p>
            <a:r>
              <a:rPr lang="en-US" dirty="0">
                <a:solidFill>
                  <a:schemeClr val="tx2"/>
                </a:solidFill>
              </a:rPr>
              <a:t>If book &gt; 200 pages: </a:t>
            </a:r>
          </a:p>
          <a:p>
            <a:pPr lvl="1"/>
            <a:r>
              <a:rPr lang="en-US" dirty="0">
                <a:solidFill>
                  <a:schemeClr val="tx2"/>
                </a:solidFill>
              </a:rPr>
              <a:t>Suggest $30</a:t>
            </a:r>
          </a:p>
          <a:p>
            <a:pPr lvl="1"/>
            <a:r>
              <a:rPr lang="en-US" dirty="0">
                <a:solidFill>
                  <a:schemeClr val="tx2"/>
                </a:solidFill>
              </a:rPr>
              <a:t>Else, suggest $15</a:t>
            </a:r>
          </a:p>
        </p:txBody>
      </p:sp>
      <p:sp>
        <p:nvSpPr>
          <p:cNvPr id="3" name="Rounded Rectangle 2">
            <a:extLst>
              <a:ext uri="{FF2B5EF4-FFF2-40B4-BE49-F238E27FC236}">
                <a16:creationId xmlns:a16="http://schemas.microsoft.com/office/drawing/2014/main" id="{FCEDDB83-9EA2-5B4B-D2A1-04AEFFC6E3CF}"/>
              </a:ext>
            </a:extLst>
          </p:cNvPr>
          <p:cNvSpPr/>
          <p:nvPr/>
        </p:nvSpPr>
        <p:spPr>
          <a:xfrm>
            <a:off x="6096000" y="1661693"/>
            <a:ext cx="4146299" cy="759125"/>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2800" dirty="0">
                <a:solidFill>
                  <a:schemeClr val="bg1"/>
                </a:solidFill>
                <a:ea typeface="Amazon Ember Light" panose="020B0403020204020204" pitchFamily="34" charset="0"/>
                <a:cs typeface="Amazon Ember Light" panose="020B0403020204020204" pitchFamily="34" charset="0"/>
              </a:rPr>
              <a:t>What could go wrong?</a:t>
            </a:r>
          </a:p>
        </p:txBody>
      </p:sp>
      <p:sp>
        <p:nvSpPr>
          <p:cNvPr id="6" name="Content Placeholder 5">
            <a:extLst>
              <a:ext uri="{FF2B5EF4-FFF2-40B4-BE49-F238E27FC236}">
                <a16:creationId xmlns:a16="http://schemas.microsoft.com/office/drawing/2014/main" id="{F541F41F-DB55-48AA-8308-EE0BD8952E8D}"/>
              </a:ext>
            </a:extLst>
          </p:cNvPr>
          <p:cNvSpPr txBox="1">
            <a:spLocks/>
          </p:cNvSpPr>
          <p:nvPr/>
        </p:nvSpPr>
        <p:spPr>
          <a:xfrm>
            <a:off x="364021" y="3935186"/>
            <a:ext cx="11466576" cy="247475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tx2"/>
              </a:buClr>
              <a:buFont typeface="Amazon Ember Display"/>
              <a:buChar char="•"/>
              <a:defRPr lang="en-US" sz="2800" kern="1200">
                <a:solidFill>
                  <a:srgbClr val="232F3E"/>
                </a:solidFill>
                <a:latin typeface="Amazon Ember display"/>
              </a:defRPr>
            </a:lvl1pPr>
            <a:lvl2pPr marL="457200" indent="-223838" algn="l" defTabSz="914400" rtl="0" eaLnBrk="1" latinLnBrk="0" hangingPunct="1">
              <a:lnSpc>
                <a:spcPct val="100000"/>
              </a:lnSpc>
              <a:spcBef>
                <a:spcPts val="500"/>
              </a:spcBef>
              <a:spcAft>
                <a:spcPts val="600"/>
              </a:spcAft>
              <a:buClr>
                <a:schemeClr val="tx2"/>
              </a:buClr>
              <a:buFont typeface="Amazon Ember Display"/>
              <a:buChar char="•"/>
              <a:tabLst/>
              <a:defRPr lang="en-US" sz="2400" kern="1200">
                <a:solidFill>
                  <a:srgbClr val="232F3E"/>
                </a:solidFill>
                <a:latin typeface="Amazon Ember display"/>
              </a:defRPr>
            </a:lvl2pPr>
            <a:lvl3pPr marL="685800" indent="-228600" algn="l" defTabSz="914400" rtl="0" eaLnBrk="1" latinLnBrk="0" hangingPunct="1">
              <a:lnSpc>
                <a:spcPct val="100000"/>
              </a:lnSpc>
              <a:spcBef>
                <a:spcPts val="500"/>
              </a:spcBef>
              <a:spcAft>
                <a:spcPts val="600"/>
              </a:spcAft>
              <a:buClr>
                <a:schemeClr val="tx2"/>
              </a:buClr>
              <a:buFont typeface="Amazon Ember Display"/>
              <a:buChar char="•"/>
              <a:tabLst/>
              <a:defRPr lang="en-US" sz="2000" kern="1200">
                <a:solidFill>
                  <a:srgbClr val="232F3E"/>
                </a:solidFill>
                <a:latin typeface="Amazon Ember display"/>
              </a:defRPr>
            </a:lvl3pPr>
            <a:lvl4pPr marL="914400" indent="-228600" algn="l" defTabSz="914400" rtl="0" eaLnBrk="1" latinLnBrk="0" hangingPunct="1">
              <a:lnSpc>
                <a:spcPct val="100000"/>
              </a:lnSpc>
              <a:spcBef>
                <a:spcPts val="500"/>
              </a:spcBef>
              <a:spcAft>
                <a:spcPts val="600"/>
              </a:spcAft>
              <a:buClr>
                <a:schemeClr val="tx2"/>
              </a:buClr>
              <a:buFont typeface="Amazon Ember Display"/>
              <a:buChar char="•"/>
              <a:tabLst/>
              <a:defRPr lang="en-US" sz="1800" kern="1200">
                <a:solidFill>
                  <a:srgbClr val="232F3E"/>
                </a:solidFill>
                <a:latin typeface="Amazon Ember display"/>
              </a:defRPr>
            </a:lvl4pPr>
            <a:lvl5pPr marL="1147763" indent="-233363"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defRPr lang="en-US" sz="1800" kern="1200">
                <a:solidFill>
                  <a:srgbClr val="232F3E"/>
                </a:solidFill>
                <a:latin typeface="Amazon Ember display"/>
              </a:defRPr>
            </a:lvl5pPr>
            <a:lvl6pPr marL="25146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6pPr>
            <a:lvl7pPr marL="29718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7pPr>
            <a:lvl8pPr marL="34290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8pPr>
            <a:lvl9pPr marL="3886200" indent="-228600" algn="l" defTabSz="914400" rtl="0" eaLnBrk="1" latinLnBrk="0" hangingPunct="1">
              <a:lnSpc>
                <a:spcPct val="90000"/>
              </a:lnSpc>
              <a:spcBef>
                <a:spcPts val="500"/>
              </a:spcBef>
              <a:buFont typeface="Amazon Ember Display"/>
              <a:buChar char="•"/>
              <a:defRPr sz="1800" kern="1200">
                <a:solidFill>
                  <a:schemeClr val="tx1"/>
                </a:solidFill>
                <a:latin typeface="Amazon Ember display"/>
              </a:defRPr>
            </a:lvl9pPr>
          </a:lstStyle>
          <a:p>
            <a:r>
              <a:rPr lang="en-US" dirty="0">
                <a:solidFill>
                  <a:schemeClr val="tx2"/>
                </a:solidFill>
              </a:rPr>
              <a:t>A 1,000-page book for only $30?!</a:t>
            </a:r>
          </a:p>
          <a:p>
            <a:r>
              <a:rPr lang="en-US" dirty="0">
                <a:solidFill>
                  <a:schemeClr val="tx2"/>
                </a:solidFill>
              </a:rPr>
              <a:t>Hardcover or paperback?</a:t>
            </a:r>
          </a:p>
          <a:p>
            <a:r>
              <a:rPr lang="en-US" dirty="0">
                <a:solidFill>
                  <a:schemeClr val="tx2"/>
                </a:solidFill>
              </a:rPr>
              <a:t>Genre?</a:t>
            </a:r>
          </a:p>
        </p:txBody>
      </p:sp>
    </p:spTree>
    <p:custDataLst>
      <p:tags r:id="rId1"/>
    </p:custDataLst>
    <p:extLst>
      <p:ext uri="{BB962C8B-B14F-4D97-AF65-F5344CB8AC3E}">
        <p14:creationId xmlns:p14="http://schemas.microsoft.com/office/powerpoint/2010/main" val="346156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BE982-FCAF-44D3-843B-EDB26C9E15E1}"/>
              </a:ext>
            </a:extLst>
          </p:cNvPr>
          <p:cNvSpPr>
            <a:spLocks noGrp="1"/>
          </p:cNvSpPr>
          <p:nvPr>
            <p:ph type="sldNum" idx="97"/>
          </p:nvPr>
        </p:nvSpPr>
        <p:spPr/>
        <p:txBody>
          <a:bodyPr/>
          <a:lstStyle/>
          <a:p>
            <a:fld id="{86A8BF56-6CB3-514C-9A64-F39D95C9E25B}" type="slidenum">
              <a:rPr lang="en-US" smtClean="0"/>
              <a:pPr/>
              <a:t>9</a:t>
            </a:fld>
            <a:endParaRPr lang="en-US" dirty="0"/>
          </a:p>
        </p:txBody>
      </p:sp>
      <p:sp>
        <p:nvSpPr>
          <p:cNvPr id="2" name="Title 1">
            <a:extLst>
              <a:ext uri="{FF2B5EF4-FFF2-40B4-BE49-F238E27FC236}">
                <a16:creationId xmlns:a16="http://schemas.microsoft.com/office/drawing/2014/main" id="{A37AED68-493B-AC57-ED89-D2D178E4ECB9}"/>
              </a:ext>
            </a:extLst>
          </p:cNvPr>
          <p:cNvSpPr>
            <a:spLocks noGrp="1"/>
          </p:cNvSpPr>
          <p:nvPr>
            <p:ph type="title" idx="1"/>
          </p:nvPr>
        </p:nvSpPr>
        <p:spPr/>
        <p:txBody>
          <a:bodyPr/>
          <a:lstStyle/>
          <a:p>
            <a:r>
              <a:rPr lang="en-US" dirty="0"/>
              <a:t>What about more complex “if–then” rules?</a:t>
            </a:r>
          </a:p>
        </p:txBody>
      </p:sp>
      <p:sp>
        <p:nvSpPr>
          <p:cNvPr id="4" name="Content Placeholder 5">
            <a:extLst>
              <a:ext uri="{FF2B5EF4-FFF2-40B4-BE49-F238E27FC236}">
                <a16:creationId xmlns:a16="http://schemas.microsoft.com/office/drawing/2014/main" id="{0FFF8176-240D-94A8-6114-62857B0123DF}"/>
              </a:ext>
            </a:extLst>
          </p:cNvPr>
          <p:cNvSpPr>
            <a:spLocks noGrp="1"/>
          </p:cNvSpPr>
          <p:nvPr>
            <p:ph idx="2"/>
          </p:nvPr>
        </p:nvSpPr>
        <p:spPr/>
        <p:txBody>
          <a:bodyPr/>
          <a:lstStyle/>
          <a:p>
            <a:r>
              <a:rPr lang="en-US" sz="2400" dirty="0"/>
              <a:t>If book ≥ 200 and &lt; 400 pages: </a:t>
            </a:r>
          </a:p>
          <a:p>
            <a:pPr lvl="1"/>
            <a:r>
              <a:rPr lang="en-US" sz="2000" dirty="0"/>
              <a:t>Nonfiction, hardcover: $50</a:t>
            </a:r>
          </a:p>
          <a:p>
            <a:pPr lvl="1"/>
            <a:r>
              <a:rPr lang="en-US" sz="2000" dirty="0"/>
              <a:t>Nonfiction, paperback: $30</a:t>
            </a:r>
          </a:p>
          <a:p>
            <a:pPr lvl="1"/>
            <a:r>
              <a:rPr lang="en-US" sz="2000" dirty="0"/>
              <a:t>Fiction, hardcover: $20</a:t>
            </a:r>
          </a:p>
          <a:p>
            <a:pPr lvl="1"/>
            <a:r>
              <a:rPr lang="en-US" sz="2000" dirty="0"/>
              <a:t>Fiction, paperback: $10</a:t>
            </a:r>
          </a:p>
          <a:p>
            <a:r>
              <a:rPr lang="en-US" sz="2400" dirty="0"/>
              <a:t>If book &lt; 200 pages:</a:t>
            </a:r>
          </a:p>
          <a:p>
            <a:pPr lvl="1"/>
            <a:r>
              <a:rPr lang="en-US" sz="2000" dirty="0"/>
              <a:t>Nonfiction, hardcover: $25</a:t>
            </a:r>
          </a:p>
          <a:p>
            <a:pPr lvl="1"/>
            <a:r>
              <a:rPr lang="en-US" sz="2000" dirty="0"/>
              <a:t>Nonfiction, paperback: $20</a:t>
            </a:r>
          </a:p>
          <a:p>
            <a:pPr lvl="1"/>
            <a:r>
              <a:rPr lang="en-US" sz="2000" dirty="0"/>
              <a:t>Fiction, hardcover: $15</a:t>
            </a:r>
          </a:p>
          <a:p>
            <a:pPr lvl="1"/>
            <a:r>
              <a:rPr lang="en-US" sz="2000" dirty="0"/>
              <a:t>Fiction, paperback: $8</a:t>
            </a:r>
          </a:p>
          <a:p>
            <a:r>
              <a:rPr lang="en-US" sz="2400" dirty="0"/>
              <a:t>Additional pricing rules are used if book ≥ 400 pages.</a:t>
            </a:r>
          </a:p>
        </p:txBody>
      </p:sp>
      <p:sp>
        <p:nvSpPr>
          <p:cNvPr id="3" name="Rounded Rectangle 2">
            <a:extLst>
              <a:ext uri="{FF2B5EF4-FFF2-40B4-BE49-F238E27FC236}">
                <a16:creationId xmlns:a16="http://schemas.microsoft.com/office/drawing/2014/main" id="{FCEDDB83-9EA2-5B4B-D2A1-04AEFFC6E3CF}"/>
              </a:ext>
            </a:extLst>
          </p:cNvPr>
          <p:cNvSpPr/>
          <p:nvPr/>
        </p:nvSpPr>
        <p:spPr>
          <a:xfrm>
            <a:off x="6410343" y="1452545"/>
            <a:ext cx="3823503" cy="1109155"/>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2800" dirty="0">
                <a:solidFill>
                  <a:schemeClr val="bg1"/>
                </a:solidFill>
                <a:ea typeface="Amazon Ember Light" panose="020B0403020204020204" pitchFamily="34" charset="0"/>
                <a:cs typeface="Amazon Ember Light" panose="020B0403020204020204" pitchFamily="34" charset="0"/>
              </a:rPr>
              <a:t>What problems does this present?</a:t>
            </a:r>
          </a:p>
        </p:txBody>
      </p:sp>
      <p:sp>
        <p:nvSpPr>
          <p:cNvPr id="5" name="Rounded Rectangle 2">
            <a:extLst>
              <a:ext uri="{FF2B5EF4-FFF2-40B4-BE49-F238E27FC236}">
                <a16:creationId xmlns:a16="http://schemas.microsoft.com/office/drawing/2014/main" id="{E4F6FF17-38DF-4BB6-8B22-9F1877C20641}"/>
              </a:ext>
            </a:extLst>
          </p:cNvPr>
          <p:cNvSpPr/>
          <p:nvPr/>
        </p:nvSpPr>
        <p:spPr>
          <a:xfrm>
            <a:off x="4849587" y="3188368"/>
            <a:ext cx="6945014" cy="2337379"/>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2800" dirty="0">
                <a:solidFill>
                  <a:schemeClr val="bg1"/>
                </a:solidFill>
                <a:ea typeface="Amazon Ember Light" panose="020B0403020204020204" pitchFamily="34" charset="0"/>
                <a:cs typeface="Amazon Ember Light" panose="020B0403020204020204" pitchFamily="34" charset="0"/>
              </a:rPr>
              <a:t>Accurate to the real world?</a:t>
            </a:r>
          </a:p>
          <a:p>
            <a:pPr algn="ctr" defTabSz="340117"/>
            <a:r>
              <a:rPr lang="en-US" sz="2800" dirty="0">
                <a:solidFill>
                  <a:schemeClr val="bg1"/>
                </a:solidFill>
                <a:ea typeface="Amazon Ember Light" panose="020B0403020204020204" pitchFamily="34" charset="0"/>
                <a:cs typeface="Amazon Ember Light" panose="020B0403020204020204" pitchFamily="34" charset="0"/>
              </a:rPr>
              <a:t>Different fiction genres? </a:t>
            </a:r>
          </a:p>
          <a:p>
            <a:pPr algn="ctr" defTabSz="340117"/>
            <a:r>
              <a:rPr lang="en-US" sz="2800" dirty="0">
                <a:solidFill>
                  <a:schemeClr val="bg1"/>
                </a:solidFill>
                <a:ea typeface="Amazon Ember Light" panose="020B0403020204020204" pitchFamily="34" charset="0"/>
                <a:cs typeface="Amazon Ember Light" panose="020B0403020204020204" pitchFamily="34" charset="0"/>
              </a:rPr>
              <a:t>Different subjects in nonfiction?</a:t>
            </a:r>
          </a:p>
          <a:p>
            <a:pPr algn="ctr" defTabSz="340117"/>
            <a:r>
              <a:rPr lang="en-US" sz="2800" dirty="0">
                <a:solidFill>
                  <a:schemeClr val="bg1"/>
                </a:solidFill>
                <a:ea typeface="Amazon Ember Light" panose="020B0403020204020204" pitchFamily="34" charset="0"/>
                <a:cs typeface="Amazon Ember Light" panose="020B0403020204020204" pitchFamily="34" charset="0"/>
              </a:rPr>
              <a:t>Popular author compared to unknown author?</a:t>
            </a:r>
          </a:p>
        </p:txBody>
      </p:sp>
    </p:spTree>
    <p:custDataLst>
      <p:tags r:id="rId1"/>
    </p:custDataLst>
    <p:extLst>
      <p:ext uri="{BB962C8B-B14F-4D97-AF65-F5344CB8AC3E}">
        <p14:creationId xmlns:p14="http://schemas.microsoft.com/office/powerpoint/2010/main" val="409160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MLU-ACADEMY-V5" val="RIvpSViU"/>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U-Academy-v5">
  <a:themeElements>
    <a:clrScheme name="Custom 4">
      <a:dk1>
        <a:sysClr val="windowText" lastClr="000000"/>
      </a:dk1>
      <a:lt1>
        <a:sysClr val="window" lastClr="FFFFFF"/>
      </a:lt1>
      <a:dk2>
        <a:srgbClr val="232F3E"/>
      </a:dk2>
      <a:lt2>
        <a:srgbClr val="F1F3F3"/>
      </a:lt2>
      <a:accent1>
        <a:srgbClr val="003181"/>
      </a:accent1>
      <a:accent2>
        <a:srgbClr val="FFAD97"/>
      </a:accent2>
      <a:accent3>
        <a:srgbClr val="F46EBB"/>
      </a:accent3>
      <a:accent4>
        <a:srgbClr val="2074D5"/>
      </a:accent4>
      <a:accent5>
        <a:srgbClr val="504BAB"/>
      </a:accent5>
      <a:accent6>
        <a:srgbClr val="DF2A5D"/>
      </a:accent6>
      <a:hlink>
        <a:srgbClr val="2074D5"/>
      </a:hlink>
      <a:folHlink>
        <a:srgbClr val="2074D5"/>
      </a:folHlink>
    </a:clrScheme>
    <a:fontScheme name="MLU-Academy-fonts">
      <a:majorFont>
        <a:latin typeface="Amazon Ember Display Heavy"/>
        <a:ea typeface=""/>
        <a:cs typeface=""/>
      </a:majorFont>
      <a:minorFont>
        <a:latin typeface="Amazon Ember Display"/>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Squid Ink">
      <a:srgbClr val="161E2D"/>
    </a:custClr>
    <a:custClr name="Squid Ink">
      <a:srgbClr val="232F3E"/>
    </a:custClr>
    <a:custClr name="Stone">
      <a:srgbClr val="D4DADA"/>
    </a:custClr>
    <a:custClr name="Paper">
      <a:srgbClr val="F1F3F3"/>
    </a:custClr>
    <a:custClr name="White">
      <a:srgbClr val="FFFFFF"/>
    </a:custClr>
    <a:custClr name="blank">
      <a:srgbClr val="FFFFFF"/>
    </a:custClr>
    <a:custClr name="blank">
      <a:srgbClr val="FFFFFF"/>
    </a:custClr>
    <a:custClr name="blank">
      <a:srgbClr val="FFFFFF"/>
    </a:custClr>
    <a:custClr name="blank">
      <a:srgbClr val="FFFFFF"/>
    </a:custClr>
    <a:custClr name="blank">
      <a:srgbClr val="FFFFFF"/>
    </a:custClr>
    <a:custClr name="Anchor">
      <a:srgbClr val="003181"/>
    </a:custClr>
    <a:custClr name="Sky">
      <a:srgbClr val="2074D5"/>
    </a:custClr>
    <a:custClr name="Rind">
      <a:srgbClr val="FBD8BF"/>
    </a:custClr>
    <a:custClr name="Smile">
      <a:srgbClr val="FF9900"/>
    </a:custClr>
    <a:custClr name="blank">
      <a:srgbClr val="FFFFFF"/>
    </a:custClr>
    <a:custClr name="Galaxy">
      <a:srgbClr val="330066"/>
    </a:custClr>
    <a:custClr name="Cosmos">
      <a:srgbClr val="DF2A5D"/>
    </a:custClr>
    <a:custClr name="Violet">
      <a:srgbClr val="7C5AED"/>
    </a:custClr>
    <a:custClr name="Cyan">
      <a:srgbClr val="7CE8F4"/>
    </a:custClr>
    <a:custClr name="blank">
      <a:srgbClr val="FFFFFF"/>
    </a:custClr>
    <a:custClr name="Sea Blue">
      <a:srgbClr val="005276"/>
    </a:custClr>
    <a:custClr name="Aqua">
      <a:srgbClr val="007FAA"/>
    </a:custClr>
    <a:custClr name="Lab">
      <a:srgbClr val="38EF7D"/>
    </a:custClr>
    <a:custClr name="Mist">
      <a:srgbClr val="9FFCEA"/>
    </a:custClr>
    <a:custClr name="blank">
      <a:srgbClr val="FFFFFF"/>
    </a:custClr>
    <a:custClr name="Anchor">
      <a:srgbClr val="003181"/>
    </a:custClr>
    <a:custClr name="Sky">
      <a:srgbClr val="2074D5"/>
    </a:custClr>
    <a:custClr name="Magenta">
      <a:srgbClr val="F46EBB"/>
    </a:custClr>
    <a:custClr name="Peach">
      <a:srgbClr val="FFAD97"/>
    </a:custClr>
    <a:custClr name="blank">
      <a:srgbClr val="FFFFFF"/>
    </a:custClr>
  </a:custClrLst>
  <a:extLst>
    <a:ext uri="{05A4C25C-085E-4340-85A3-A5531E510DB2}">
      <thm15:themeFamily xmlns:thm15="http://schemas.microsoft.com/office/thememl/2012/main" name="MLU-Academy-v5" id="{AF6B2458-436E-3945-9373-6B61770FC521}" vid="{96B01566-A4A9-C34A-93B0-9FE11D9738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MLU-Academy-v5</Template>
  <TotalTime>9551</TotalTime>
  <Words>2983</Words>
  <Application>Microsoft Office PowerPoint</Application>
  <PresentationFormat>Widescreen</PresentationFormat>
  <Paragraphs>298</Paragraphs>
  <Slides>33</Slides>
  <Notes>33</Notes>
  <HiddenSlides>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Amazon Ember</vt:lpstr>
      <vt:lpstr>Amazon Ember Display</vt:lpstr>
      <vt:lpstr>Amazon Ember Display</vt:lpstr>
      <vt:lpstr>Amazon Ember Display Heavy</vt:lpstr>
      <vt:lpstr>Amazon Ember Heavy</vt:lpstr>
      <vt:lpstr>Amazon Ember Light</vt:lpstr>
      <vt:lpstr>Arial</vt:lpstr>
      <vt:lpstr>Calibri</vt:lpstr>
      <vt:lpstr>Cambria Math</vt:lpstr>
      <vt:lpstr>Lucida Console</vt:lpstr>
      <vt:lpstr>MLU-Academy-v5</vt:lpstr>
      <vt:lpstr>Introduction to ML</vt:lpstr>
      <vt:lpstr>Today’s activities</vt:lpstr>
      <vt:lpstr>Agenda and course overview</vt:lpstr>
      <vt:lpstr>Course overview</vt:lpstr>
      <vt:lpstr>Module 1 overview</vt:lpstr>
      <vt:lpstr>Discussing a business problem: Book pricing</vt:lpstr>
      <vt:lpstr>Problem: Authors don’t always know how much to charge</vt:lpstr>
      <vt:lpstr>Let’s try a simple “if–then” rule</vt:lpstr>
      <vt:lpstr>What about more complex “if–then” rules?</vt:lpstr>
      <vt:lpstr>You need something that scales and can handle complex problems:   Machine learning</vt:lpstr>
      <vt:lpstr>What is ML?</vt:lpstr>
      <vt:lpstr>How does the machine learn?</vt:lpstr>
      <vt:lpstr>ML key concepts</vt:lpstr>
      <vt:lpstr>Data: Features</vt:lpstr>
      <vt:lpstr>Data: Label</vt:lpstr>
      <vt:lpstr>Most common types of data that are used in ML</vt:lpstr>
      <vt:lpstr>Tabular data: Features and labels</vt:lpstr>
      <vt:lpstr>Tabular data: Vectors and variables</vt:lpstr>
      <vt:lpstr>An example of a model that can solve the book price problem</vt:lpstr>
      <vt:lpstr>ML model: An example</vt:lpstr>
      <vt:lpstr>ML model: Feature 1</vt:lpstr>
      <vt:lpstr>ML model: Feature 4</vt:lpstr>
      <vt:lpstr>ML model: Weight 1</vt:lpstr>
      <vt:lpstr>ML model: Weight 4</vt:lpstr>
      <vt:lpstr>ML model: Prediction</vt:lpstr>
      <vt:lpstr>Next lesson</vt:lpstr>
      <vt:lpstr>Thank you!</vt:lpstr>
      <vt:lpstr>Image source slides (for curriculum development use only)</vt:lpstr>
      <vt:lpstr>Source graphic: What is ML?</vt:lpstr>
      <vt:lpstr>Source graphic: How does the machine learn?</vt:lpstr>
      <vt:lpstr>Source graphic: Tabular data: Features and labels</vt:lpstr>
      <vt:lpstr>Source graphic: ML model: An example</vt:lpstr>
      <vt:lpstr>Source graphic: ML model: Feature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Through Application</dc:title>
  <dc:creator>Daniel Blake</dc:creator>
  <cp:lastModifiedBy>Stading, Katrina</cp:lastModifiedBy>
  <cp:revision>265</cp:revision>
  <dcterms:created xsi:type="dcterms:W3CDTF">2022-11-16T15:46:36Z</dcterms:created>
  <dcterms:modified xsi:type="dcterms:W3CDTF">2023-06-01T17:55:10Z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E4E6450E-C019-4EF2-82D6-CA2B20F1A10A</vt:lpwstr>
  </property>
  <property fmtid="{D5CDD505-2E9C-101B-9397-08002B2CF9AE}" pid="3" name="ArticulatePath">
    <vt:lpwstr>MLUMLA-EN-M1-L0</vt:lpwstr>
  </property>
</Properties>
</file>