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55.xml" ContentType="application/vnd.openxmlformats-officedocument.presentationml.tags+xml"/>
  <Override PartName="/ppt/notesSlides/notesSlide47.xml" ContentType="application/vnd.openxmlformats-officedocument.presentationml.notesSlide+xml"/>
  <Override PartName="/ppt/tags/tag56.xml" ContentType="application/vnd.openxmlformats-officedocument.presentationml.tags+xml"/>
  <Override PartName="/ppt/notesSlides/notesSlide48.xml" ContentType="application/vnd.openxmlformats-officedocument.presentationml.notesSlide+xml"/>
  <Override PartName="/ppt/tags/tag57.xml" ContentType="application/vnd.openxmlformats-officedocument.presentationml.tags+xml"/>
  <Override PartName="/ppt/notesSlides/notesSlide49.xml" ContentType="application/vnd.openxmlformats-officedocument.presentationml.notesSlide+xml"/>
  <Override PartName="/ppt/tags/tag58.xml" ContentType="application/vnd.openxmlformats-officedocument.presentationml.tags+xml"/>
  <Override PartName="/ppt/notesSlides/notesSlide50.xml" ContentType="application/vnd.openxmlformats-officedocument.presentationml.notesSlide+xml"/>
  <Override PartName="/ppt/tags/tag59.xml" ContentType="application/vnd.openxmlformats-officedocument.presentationml.tags+xml"/>
  <Override PartName="/ppt/notesSlides/notesSlide51.xml" ContentType="application/vnd.openxmlformats-officedocument.presentationml.notesSlide+xml"/>
  <Override PartName="/ppt/tags/tag60.xml" ContentType="application/vnd.openxmlformats-officedocument.presentationml.tags+xml"/>
  <Override PartName="/ppt/notesSlides/notesSlide52.xml" ContentType="application/vnd.openxmlformats-officedocument.presentationml.notesSlide+xml"/>
  <Override PartName="/ppt/tags/tag61.xml" ContentType="application/vnd.openxmlformats-officedocument.presentationml.tags+xml"/>
  <Override PartName="/ppt/notesSlides/notesSlide53.xml" ContentType="application/vnd.openxmlformats-officedocument.presentationml.notesSlide+xml"/>
  <Override PartName="/ppt/tags/tag62.xml" ContentType="application/vnd.openxmlformats-officedocument.presentationml.tags+xml"/>
  <Override PartName="/ppt/notesSlides/notesSlide54.xml" ContentType="application/vnd.openxmlformats-officedocument.presentationml.notesSlide+xml"/>
  <Override PartName="/ppt/tags/tag63.xml" ContentType="application/vnd.openxmlformats-officedocument.presentationml.tags+xml"/>
  <Override PartName="/ppt/notesSlides/notesSlide55.xml" ContentType="application/vnd.openxmlformats-officedocument.presentationml.notesSlide+xml"/>
  <Override PartName="/ppt/tags/tag64.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58"/>
  </p:notesMasterIdLst>
  <p:handoutMasterIdLst>
    <p:handoutMasterId r:id="rId59"/>
  </p:handoutMasterIdLst>
  <p:sldIdLst>
    <p:sldId id="2147477358" r:id="rId2"/>
    <p:sldId id="259" r:id="rId3"/>
    <p:sldId id="957" r:id="rId4"/>
    <p:sldId id="962" r:id="rId5"/>
    <p:sldId id="4063" r:id="rId6"/>
    <p:sldId id="2147477359" r:id="rId7"/>
    <p:sldId id="4045" r:id="rId8"/>
    <p:sldId id="4029" r:id="rId9"/>
    <p:sldId id="4030" r:id="rId10"/>
    <p:sldId id="4033" r:id="rId11"/>
    <p:sldId id="3968" r:id="rId12"/>
    <p:sldId id="3808" r:id="rId13"/>
    <p:sldId id="3846" r:id="rId14"/>
    <p:sldId id="4046" r:id="rId15"/>
    <p:sldId id="4035" r:id="rId16"/>
    <p:sldId id="4047" r:id="rId17"/>
    <p:sldId id="3806" r:id="rId18"/>
    <p:sldId id="3840" r:id="rId19"/>
    <p:sldId id="3841" r:id="rId20"/>
    <p:sldId id="3807" r:id="rId21"/>
    <p:sldId id="3842" r:id="rId22"/>
    <p:sldId id="3843" r:id="rId23"/>
    <p:sldId id="318" r:id="rId24"/>
    <p:sldId id="4038" r:id="rId25"/>
    <p:sldId id="3849" r:id="rId26"/>
    <p:sldId id="428" r:id="rId27"/>
    <p:sldId id="390" r:id="rId28"/>
    <p:sldId id="4048" r:id="rId29"/>
    <p:sldId id="4018" r:id="rId30"/>
    <p:sldId id="3907" r:id="rId31"/>
    <p:sldId id="3949" r:id="rId32"/>
    <p:sldId id="3950" r:id="rId33"/>
    <p:sldId id="3952" r:id="rId34"/>
    <p:sldId id="3954" r:id="rId35"/>
    <p:sldId id="3955" r:id="rId36"/>
    <p:sldId id="3953" r:id="rId37"/>
    <p:sldId id="3956" r:id="rId38"/>
    <p:sldId id="3957" r:id="rId39"/>
    <p:sldId id="2147477362" r:id="rId40"/>
    <p:sldId id="4049" r:id="rId41"/>
    <p:sldId id="4050" r:id="rId42"/>
    <p:sldId id="4051" r:id="rId43"/>
    <p:sldId id="4052" r:id="rId44"/>
    <p:sldId id="4053" r:id="rId45"/>
    <p:sldId id="4042" r:id="rId46"/>
    <p:sldId id="2147477356" r:id="rId47"/>
    <p:sldId id="2147477357" r:id="rId48"/>
    <p:sldId id="4055" r:id="rId49"/>
    <p:sldId id="2147477360" r:id="rId50"/>
    <p:sldId id="4044" r:id="rId51"/>
    <p:sldId id="4056" r:id="rId52"/>
    <p:sldId id="4057" r:id="rId53"/>
    <p:sldId id="4058" r:id="rId54"/>
    <p:sldId id="4059" r:id="rId55"/>
    <p:sldId id="4061" r:id="rId56"/>
    <p:sldId id="2147477361" r:id="rId57"/>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04C11B-14D2-4A9E-9646-BB19A2653112}">
          <p14:sldIdLst>
            <p14:sldId id="2147477358"/>
            <p14:sldId id="259"/>
            <p14:sldId id="957"/>
            <p14:sldId id="962"/>
            <p14:sldId id="4063"/>
            <p14:sldId id="2147477359"/>
            <p14:sldId id="4045"/>
            <p14:sldId id="4029"/>
            <p14:sldId id="4030"/>
            <p14:sldId id="4033"/>
            <p14:sldId id="3968"/>
            <p14:sldId id="3808"/>
            <p14:sldId id="3846"/>
            <p14:sldId id="4046"/>
            <p14:sldId id="4035"/>
            <p14:sldId id="4047"/>
            <p14:sldId id="3806"/>
            <p14:sldId id="3840"/>
            <p14:sldId id="3841"/>
            <p14:sldId id="3807"/>
            <p14:sldId id="3842"/>
            <p14:sldId id="3843"/>
            <p14:sldId id="318"/>
            <p14:sldId id="4038"/>
            <p14:sldId id="3849"/>
            <p14:sldId id="428"/>
            <p14:sldId id="390"/>
            <p14:sldId id="4048"/>
            <p14:sldId id="4018"/>
            <p14:sldId id="3907"/>
            <p14:sldId id="3949"/>
            <p14:sldId id="3950"/>
            <p14:sldId id="3952"/>
            <p14:sldId id="3954"/>
            <p14:sldId id="3955"/>
            <p14:sldId id="3953"/>
            <p14:sldId id="3956"/>
            <p14:sldId id="3957"/>
            <p14:sldId id="2147477362"/>
            <p14:sldId id="4049"/>
            <p14:sldId id="4050"/>
            <p14:sldId id="4051"/>
            <p14:sldId id="4052"/>
            <p14:sldId id="4053"/>
            <p14:sldId id="4042"/>
            <p14:sldId id="2147477356"/>
          </p14:sldIdLst>
        </p14:section>
        <p14:section name="Source graphics" id="{9ADBEF78-C13D-4E66-8F64-04A3F2FFCED9}">
          <p14:sldIdLst>
            <p14:sldId id="2147477357"/>
            <p14:sldId id="4055"/>
            <p14:sldId id="2147477360"/>
            <p14:sldId id="4044"/>
            <p14:sldId id="4056"/>
            <p14:sldId id="4057"/>
            <p14:sldId id="4058"/>
            <p14:sldId id="4059"/>
            <p14:sldId id="4061"/>
            <p14:sldId id="21474773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k, Gabriel" initials="KG" lastIdx="27" clrIdx="0">
    <p:extLst>
      <p:ext uri="{19B8F6BF-5375-455C-9EA6-DF929625EA0E}">
        <p15:presenceInfo xmlns:p15="http://schemas.microsoft.com/office/powerpoint/2012/main" userId="S-1-5-21-1407069837-2091007605-538272213-15390607" providerId="AD"/>
      </p:ext>
    </p:extLst>
  </p:cmAuthor>
  <p:cmAuthor id="2" name="Microsoft Office User" initials="MOU" lastIdx="6" clrIdx="1">
    <p:extLst>
      <p:ext uri="{19B8F6BF-5375-455C-9EA6-DF929625EA0E}">
        <p15:presenceInfo xmlns:p15="http://schemas.microsoft.com/office/powerpoint/2012/main" userId="Microsoft Office User" providerId="None"/>
      </p:ext>
    </p:extLst>
  </p:cmAuthor>
  <p:cmAuthor id="3" name="Xin Gao" initials="XG" lastIdx="12" clrIdx="2">
    <p:extLst>
      <p:ext uri="{19B8F6BF-5375-455C-9EA6-DF929625EA0E}">
        <p15:presenceInfo xmlns:p15="http://schemas.microsoft.com/office/powerpoint/2012/main" userId="Xin Gao" providerId="None"/>
      </p:ext>
    </p:extLst>
  </p:cmAuthor>
  <p:cmAuthor id="4" name="Raymond, Patty" initials="RP" lastIdx="81" clrIdx="3">
    <p:extLst>
      <p:ext uri="{19B8F6BF-5375-455C-9EA6-DF929625EA0E}">
        <p15:presenceInfo xmlns:p15="http://schemas.microsoft.com/office/powerpoint/2012/main" userId="S-1-5-21-1407069837-2091007605-538272213-29355854" providerId="AD"/>
      </p:ext>
    </p:extLst>
  </p:cmAuthor>
  <p:cmAuthor id="5" name="Stading, Katrina" initials="SK" lastIdx="63" clrIdx="4">
    <p:extLst>
      <p:ext uri="{19B8F6BF-5375-455C-9EA6-DF929625EA0E}">
        <p15:presenceInfo xmlns:p15="http://schemas.microsoft.com/office/powerpoint/2012/main" userId="S-1-5-21-1407069837-2091007605-538272213-31813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4102"/>
    <a:srgbClr val="6A2706"/>
    <a:srgbClr val="712803"/>
    <a:srgbClr val="A24702"/>
    <a:srgbClr val="A4283D"/>
    <a:srgbClr val="B93A3A"/>
    <a:srgbClr val="ECE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2" autoAdjust="0"/>
    <p:restoredTop sz="50732" autoAdjust="0"/>
  </p:normalViewPr>
  <p:slideViewPr>
    <p:cSldViewPr snapToGrid="0">
      <p:cViewPr varScale="1">
        <p:scale>
          <a:sx n="54" d="100"/>
          <a:sy n="54" d="100"/>
        </p:scale>
        <p:origin x="249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0332"/>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D55F30-2FEB-45D1-A5A3-50D9217EF9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C6DE69-6E4F-473C-B87F-DA1D0A4A6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13E626-F096-47CE-A74A-ABB09B9F7ED5}" type="datetimeFigureOut">
              <a:rPr lang="en-US" smtClean="0"/>
              <a:t>6/1/2023</a:t>
            </a:fld>
            <a:endParaRPr lang="en-US" dirty="0"/>
          </a:p>
        </p:txBody>
      </p:sp>
      <p:sp>
        <p:nvSpPr>
          <p:cNvPr id="4" name="Footer Placeholder 3">
            <a:extLst>
              <a:ext uri="{FF2B5EF4-FFF2-40B4-BE49-F238E27FC236}">
                <a16:creationId xmlns:a16="http://schemas.microsoft.com/office/drawing/2014/main" id="{4F1887C1-586C-4F3E-8AA1-CACC20EFE9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687FEC0-0AE5-4A13-B556-29A4B461AE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9ACA0F-F3BC-4F60-BA54-4946F3E01D6D}" type="slidenum">
              <a:rPr lang="en-US" smtClean="0"/>
              <a:t>‹#›</a:t>
            </a:fld>
            <a:endParaRPr lang="en-US" dirty="0"/>
          </a:p>
        </p:txBody>
      </p:sp>
    </p:spTree>
    <p:extLst>
      <p:ext uri="{BB962C8B-B14F-4D97-AF65-F5344CB8AC3E}">
        <p14:creationId xmlns:p14="http://schemas.microsoft.com/office/powerpoint/2010/main" val="31478244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9494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693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950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Image </a:t>
            </a:r>
            <a:r>
              <a:rPr lang="en-US" b="1" dirty="0"/>
              <a:t>description: </a:t>
            </a:r>
            <a:r>
              <a:rPr lang="en-US" dirty="0"/>
              <a:t>Table with four columns: Sale Price, Type, Description, and imgID. A callout indicates that Sale Price is the label. The Type column includes data such as grocery, health, and beauty. This is noted as tabular data. The Description column includes text phrases that describe items, and this column is noted as text data. The imgID column includes a unique ID for an item’s image, and this column is noted as image data. The columns with three different data types are grouped together under a callout that is labeled multimodal. </a:t>
            </a:r>
            <a:r>
              <a:rPr lang="en-US" b="1" dirty="0"/>
              <a:t>End description. </a:t>
            </a:r>
          </a:p>
          <a:p>
            <a:endParaRPr lang="en-US" dirty="0"/>
          </a:p>
          <a:p>
            <a:r>
              <a:rPr lang="en-US" dirty="0"/>
              <a:t>When you combine types of data, the data is referred to as multimodal data.</a:t>
            </a:r>
          </a:p>
        </p:txBody>
      </p:sp>
    </p:spTree>
    <p:extLst>
      <p:ext uri="{BB962C8B-B14F-4D97-AF65-F5344CB8AC3E}">
        <p14:creationId xmlns:p14="http://schemas.microsoft.com/office/powerpoint/2010/main" val="203785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98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thing about ML is the variety of algorithms. Sometimes, multiple algorithms are available to solve the same type of problem.</a:t>
            </a:r>
          </a:p>
          <a:p>
            <a:endParaRPr lang="en-US" dirty="0"/>
          </a:p>
          <a:p>
            <a:r>
              <a:rPr lang="en-US" dirty="0"/>
              <a:t>While certain algorithms perform better than others with certain types of data, no single algorithm outperforms all others on all problems. This concept is called the no-free-lunch theorem.</a:t>
            </a:r>
          </a:p>
          <a:p>
            <a:endParaRPr lang="en-US" dirty="0"/>
          </a:p>
          <a:p>
            <a:r>
              <a:rPr lang="en-US" dirty="0"/>
              <a:t>For a given task or problem, choose a few algorithms that are known to work well for that type of data and problem. Then, select the best-performing one.</a:t>
            </a:r>
          </a:p>
          <a:p>
            <a:endParaRPr lang="en-US" dirty="0"/>
          </a:p>
          <a:p>
            <a:r>
              <a:rPr lang="en-US" dirty="0"/>
              <a:t>Narrow down the initial choices by dividing the ML algorithms into categories that are based on the task that they perform and how they perform it.</a:t>
            </a:r>
          </a:p>
          <a:p>
            <a:endParaRPr lang="en-US" dirty="0"/>
          </a:p>
          <a:p>
            <a:r>
              <a:rPr lang="en-US" dirty="0"/>
              <a:t>Two main categories are: supervised and unsupervised learning. </a:t>
            </a:r>
          </a:p>
          <a:p>
            <a:endParaRPr lang="en-US" b="0" i="0" baseline="0" dirty="0"/>
          </a:p>
          <a:p>
            <a:r>
              <a:rPr lang="en-US" b="0" i="0" baseline="0" dirty="0"/>
              <a:t>Supervised learning uses labeled datasets, whereas unsupervised learning uses unlabeled datasets</a:t>
            </a:r>
            <a:r>
              <a:rPr lang="en-US" dirty="0"/>
              <a:t>. By “labeled” we mean that the data is already tagged with the right answer. </a:t>
            </a:r>
          </a:p>
        </p:txBody>
      </p:sp>
    </p:spTree>
    <p:extLst>
      <p:ext uri="{BB962C8B-B14F-4D97-AF65-F5344CB8AC3E}">
        <p14:creationId xmlns:p14="http://schemas.microsoft.com/office/powerpoint/2010/main" val="127510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a:t>Regression </a:t>
            </a:r>
            <a:r>
              <a:rPr lang="en-US" i="0" dirty="0"/>
              <a:t>is used to predict a numerical value, such as predicting a house price. Classification is used to predict a label, such as determining whether a specific person is in a picture. Ranking is used to order items by the most relevant.</a:t>
            </a:r>
          </a:p>
          <a:p>
            <a:pPr marL="0" indent="0">
              <a:buFont typeface="Arial" panose="020B0604020202020204" pitchFamily="34" charset="0"/>
              <a:buNone/>
            </a:pPr>
            <a:endParaRPr lang="en-US" i="0" dirty="0"/>
          </a:p>
          <a:p>
            <a:pPr marL="0" indent="0">
              <a:buFont typeface="Arial" panose="020B0604020202020204" pitchFamily="34" charset="0"/>
              <a:buNone/>
            </a:pPr>
            <a:r>
              <a:rPr lang="en-US" i="0" dirty="0"/>
              <a:t>Recommendation is used to find relevant items, based on past behavior. Anomaly detection is used to find outliers from examples in data. Clustering is used to find patterns in examples.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Supervised learning is commonly used for regression, classification, ranking, recommendation, and anomaly detection problems. Unsupervised learning is commonly used for ranking, recommendation, anomaly detection, and clustering problems.</a:t>
            </a:r>
          </a:p>
          <a:p>
            <a:endParaRPr lang="en-US" dirty="0"/>
          </a:p>
          <a:p>
            <a:r>
              <a:rPr lang="en-US" dirty="0"/>
              <a:t>This lesson will focus on three types of problems: regression, classification, and clustering.</a:t>
            </a:r>
          </a:p>
        </p:txBody>
      </p:sp>
    </p:spTree>
    <p:extLst>
      <p:ext uri="{BB962C8B-B14F-4D97-AF65-F5344CB8AC3E}">
        <p14:creationId xmlns:p14="http://schemas.microsoft.com/office/powerpoint/2010/main" val="29700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Boundaries are not always clear for problem types and learning types; however, classification and regression are forms of supervised learning. Examples include predicting book prices, as an example of regression,  and predicting book genres, as an example of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Clustering is a form of unsupervised learning. An example is identifying fraudulent listings.</a:t>
            </a:r>
          </a:p>
        </p:txBody>
      </p:sp>
    </p:spTree>
    <p:extLst>
      <p:ext uri="{BB962C8B-B14F-4D97-AF65-F5344CB8AC3E}">
        <p14:creationId xmlns:p14="http://schemas.microsoft.com/office/powerpoint/2010/main" val="76406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course, you will learn about linear regression, decision trees, and K-means algorithms.</a:t>
            </a:r>
          </a:p>
        </p:txBody>
      </p:sp>
    </p:spTree>
    <p:extLst>
      <p:ext uri="{BB962C8B-B14F-4D97-AF65-F5344CB8AC3E}">
        <p14:creationId xmlns:p14="http://schemas.microsoft.com/office/powerpoint/2010/main" val="94658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20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086100"/>
          </a:xfrm>
        </p:spPr>
        <p:txBody>
          <a:bodyPr/>
          <a:lstStyle/>
          <a:p>
            <a:pPr marL="0" marR="0" lvl="0" algn="l" defTabSz="914400" rtl="0" eaLnBrk="1" fontAlgn="auto" latinLnBrk="0" hangingPunct="1">
              <a:buClrTx/>
              <a:buSzTx/>
              <a:buFontTx/>
              <a:buNone/>
              <a:tabLst/>
              <a:defRPr/>
            </a:pPr>
            <a:r>
              <a:rPr lang="en-US" b="1" dirty="0"/>
              <a:t>Image 1 description: </a:t>
            </a:r>
            <a:r>
              <a:rPr lang="en-US" dirty="0"/>
              <a:t>Scatterplot of data points with a line of best fit. Price is the y axis, and number of pages is the x axis. The line slopes from lower price and fewer pages in the bottom-left corner toward higher price and more pages in the upper-right corner. </a:t>
            </a:r>
            <a:r>
              <a:rPr lang="en-US" b="1" dirty="0"/>
              <a:t>End description.</a:t>
            </a:r>
          </a:p>
          <a:p>
            <a:pPr marL="0" marR="0" lvl="0" algn="l" defTabSz="914400" rtl="0" eaLnBrk="1" fontAlgn="auto" latinLnBrk="0" hangingPunct="1">
              <a:buClrTx/>
              <a:buSzTx/>
              <a:buFontTx/>
              <a:buNone/>
              <a:tabLst/>
              <a:defRPr/>
            </a:pPr>
            <a:endParaRPr lang="en-US" dirty="0"/>
          </a:p>
          <a:p>
            <a:pPr marL="0" marR="0" lvl="0" algn="l" defTabSz="914400" rtl="0" eaLnBrk="1" fontAlgn="auto" latinLnBrk="0" hangingPunct="1">
              <a:buClrTx/>
              <a:buSzTx/>
              <a:buFontTx/>
              <a:buNone/>
              <a:tabLst/>
              <a:defRPr/>
            </a:pPr>
            <a:r>
              <a:rPr lang="en-US" b="1" dirty="0"/>
              <a:t>Image 2 description: </a:t>
            </a:r>
            <a:r>
              <a:rPr lang="en-US" b="0" dirty="0"/>
              <a:t>T</a:t>
            </a:r>
            <a:r>
              <a:rPr lang="en-US" dirty="0"/>
              <a:t>able with five columns: price, number of pages, days published, language, and number of reviews. Price is noted as the label. The remaining columns are marked as features. Price and number of pages are circled to indicate that the data points on the scatterplot are based on these columns. </a:t>
            </a:r>
            <a:r>
              <a:rPr lang="en-US" b="1" dirty="0"/>
              <a:t>End description.</a:t>
            </a:r>
          </a:p>
          <a:p>
            <a:endParaRPr lang="en-US" dirty="0"/>
          </a:p>
          <a:p>
            <a:r>
              <a:rPr lang="en-US" dirty="0"/>
              <a:t>Regression is a popular type of supervised learning problem. Regression aims to learn relationships and correlations between input features and a continuous output variable, with the goal to predict the continuous output variable. For example, the price of a book might depend on a certain combination of the number of pages, days since being published, and language.</a:t>
            </a:r>
          </a:p>
          <a:p>
            <a:endParaRPr lang="en-US" dirty="0"/>
          </a:p>
          <a:p>
            <a:r>
              <a:rPr lang="en-US" dirty="0"/>
              <a:t>The slide shows a simple linear regression model. If you assume that the relationship between the sale price of a book and the number of pages is linear (in other words, as the number of pages increases, the price of the book increases), the line of best fit is a straight line.</a:t>
            </a:r>
          </a:p>
          <a:p>
            <a:endParaRPr lang="en-US" dirty="0"/>
          </a:p>
          <a:p>
            <a:r>
              <a:rPr lang="en-US" dirty="0"/>
              <a:t>Some ML algorithms that you can use to build regression models include linear regression, K-nearest neighbors (KNN), decision trees, and neural networks (NN).</a:t>
            </a:r>
          </a:p>
        </p:txBody>
      </p:sp>
    </p:spTree>
    <p:extLst>
      <p:ext uri="{BB962C8B-B14F-4D97-AF65-F5344CB8AC3E}">
        <p14:creationId xmlns:p14="http://schemas.microsoft.com/office/powerpoint/2010/main" val="150715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429000"/>
          </a:xfrm>
        </p:spPr>
        <p:txBody>
          <a:bodyPr/>
          <a:lstStyle/>
          <a:p>
            <a:pPr marL="0" marR="0" lvl="0" algn="l" defTabSz="914400" rtl="0" eaLnBrk="1" fontAlgn="auto" latinLnBrk="0" hangingPunct="1">
              <a:buClrTx/>
              <a:buSzTx/>
              <a:buFontTx/>
              <a:buNone/>
              <a:tabLst/>
              <a:defRPr/>
            </a:pPr>
            <a:r>
              <a:rPr lang="en-US" b="1" dirty="0"/>
              <a:t>Image 1 description: </a:t>
            </a:r>
            <a:r>
              <a:rPr lang="en-US" b="0" dirty="0"/>
              <a:t>Sc</a:t>
            </a:r>
            <a:r>
              <a:rPr lang="en-US" dirty="0"/>
              <a:t>atterplot with a mix of circles and squares. Days published is the y axis, and number of pages is the x axis. The circles represent nonfiction, and the squares represent fiction. The data is divided into multiple rectangular regions that represent each category. The left region is mostly circles, and the right region is mostly squares. The regions represent the way the model classifies data in this dataset. </a:t>
            </a:r>
            <a:r>
              <a:rPr lang="en-US" b="1" dirty="0"/>
              <a:t>End description.</a:t>
            </a:r>
          </a:p>
          <a:p>
            <a:pPr marL="0" marR="0" lvl="0" algn="l" defTabSz="914400" rtl="0" eaLnBrk="1" fontAlgn="auto" latinLnBrk="0" hangingPunct="1">
              <a:buClrTx/>
              <a:buSzTx/>
              <a:buFontTx/>
              <a:buNone/>
              <a:tabLst/>
              <a:defRPr/>
            </a:pPr>
            <a:endParaRPr lang="en-US" dirty="0"/>
          </a:p>
          <a:p>
            <a:pPr marL="0" marR="0" lvl="0" algn="l" defTabSz="914400" rtl="0" eaLnBrk="1" fontAlgn="auto" latinLnBrk="0" hangingPunct="1">
              <a:buClrTx/>
              <a:buSzTx/>
              <a:buFontTx/>
              <a:buNone/>
              <a:tabLst/>
              <a:defRPr/>
            </a:pPr>
            <a:r>
              <a:rPr lang="en-US" b="1" dirty="0"/>
              <a:t>Image 2 description: </a:t>
            </a:r>
            <a:r>
              <a:rPr lang="en-US" dirty="0"/>
              <a:t>A table with five columns. Fiction, number of pages, days pub., language, and number of reviews. Fiction is noted as the label, and the values in the fiction column are 0 for non-fiction or 1 for fiction. The remaining columns are marked as features. Fiction, number of pages, and days pub are circled to show that the data on the scatterplot is based on these three columns. </a:t>
            </a:r>
            <a:r>
              <a:rPr lang="en-US" b="1" dirty="0"/>
              <a:t>End description. </a:t>
            </a:r>
          </a:p>
          <a:p>
            <a:endParaRPr lang="en-US" dirty="0"/>
          </a:p>
          <a:p>
            <a:r>
              <a:rPr lang="en-US" dirty="0"/>
              <a:t>If you’d rather know whether a particular book is fiction or nonfiction, that would be a classification problem. Classification aims to learn the relationships between input features and an output variable, with the scope of separating the data into classes or groups.</a:t>
            </a:r>
          </a:p>
          <a:p>
            <a:endParaRPr lang="en-US" dirty="0"/>
          </a:p>
          <a:p>
            <a:pPr marL="0" marR="0" lvl="0" algn="l" defTabSz="914400" rtl="0" eaLnBrk="1" fontAlgn="auto" latinLnBrk="0" hangingPunct="1">
              <a:buClrTx/>
              <a:buSzTx/>
              <a:buFontTx/>
              <a:buNone/>
              <a:tabLst/>
              <a:defRPr/>
            </a:pPr>
            <a:r>
              <a:rPr lang="en-US" dirty="0"/>
              <a:t>The main difference between regression and classification is that the output variable in regression is numerical (or continuous), while the output variable for classification is categorical (or discrete).</a:t>
            </a:r>
          </a:p>
          <a:p>
            <a:endParaRPr lang="en-US" dirty="0"/>
          </a:p>
          <a:p>
            <a:r>
              <a:rPr lang="en-US" dirty="0"/>
              <a:t>The example on the slide shows a binary classification scenario—that is, there are only two classes.</a:t>
            </a:r>
          </a:p>
          <a:p>
            <a:endParaRPr lang="en-US" dirty="0"/>
          </a:p>
          <a:p>
            <a:r>
              <a:rPr lang="en-US" dirty="0"/>
              <a:t>Some ML algorithms that you can use to build classification models are logistic regression, support vector machines, KNN, decision trees, and neural networks.</a:t>
            </a:r>
          </a:p>
        </p:txBody>
      </p:sp>
    </p:spTree>
    <p:extLst>
      <p:ext uri="{BB962C8B-B14F-4D97-AF65-F5344CB8AC3E}">
        <p14:creationId xmlns:p14="http://schemas.microsoft.com/office/powerpoint/2010/main" val="1435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108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0051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9070"/>
          </a:xfrm>
        </p:spPr>
        <p:txBody>
          <a:bodyPr/>
          <a:lstStyle/>
          <a:p>
            <a:r>
              <a:rPr lang="en-US" b="1" dirty="0"/>
              <a:t>Image 1 description: </a:t>
            </a:r>
            <a:r>
              <a:rPr lang="en-US" dirty="0"/>
              <a:t>A scatterplot. The y-axis is number of reviews and the x-axis is days pub. There are clusters of data points and they are all blue circles. </a:t>
            </a:r>
            <a:r>
              <a:rPr lang="en-US" b="1" dirty="0"/>
              <a:t>End description</a:t>
            </a:r>
          </a:p>
          <a:p>
            <a:endParaRPr lang="en-US" dirty="0"/>
          </a:p>
          <a:p>
            <a:r>
              <a:rPr lang="en-US" b="1" dirty="0"/>
              <a:t>Image 2 description: </a:t>
            </a:r>
            <a:r>
              <a:rPr lang="en-US" dirty="0"/>
              <a:t>A table with four columns: number of pages, days pub., language, and number of reviews. All four columns are categorized as features. </a:t>
            </a:r>
            <a:r>
              <a:rPr lang="en-US" b="1" dirty="0"/>
              <a:t>End description. </a:t>
            </a:r>
          </a:p>
          <a:p>
            <a:endParaRPr lang="en-US" dirty="0"/>
          </a:p>
          <a:p>
            <a:r>
              <a:rPr lang="en-US" dirty="0"/>
              <a:t>One example of unsupervised learning is clustering. Clustering involves grouping unlabeled data points according to their features. For example, clustering can be used in market segmentation to try to find customers that are similar to each other in terms of behaviors or attributes. Feature 1 could be age, and feature 2 could be the type of music that customers listen to.</a:t>
            </a:r>
          </a:p>
          <a:p>
            <a:endParaRPr lang="en-US" dirty="0"/>
          </a:p>
          <a:p>
            <a:r>
              <a:rPr lang="en-US" dirty="0"/>
              <a:t>A visual overview of the data sometimes doesn’t suggest an obvious choice for the number of clusters. It can also be difficult to visualize data in general, especially if you use more than four features. If you don’t see or have prior information about how many clusters there are, or if you don’t have a request to produce a specified number of clusters, the challenge is to determine how many clusters to extract. This becomes a judgment call.</a:t>
            </a:r>
          </a:p>
          <a:p>
            <a:endParaRPr lang="en-US" dirty="0"/>
          </a:p>
          <a:p>
            <a:r>
              <a:rPr lang="en-US" dirty="0"/>
              <a:t>Metrics can help to guide decision-making. However, the most important goal is clusters that make sense and meet the objective; for example, identifying as distinct as possible customers clusters for the business.</a:t>
            </a:r>
          </a:p>
        </p:txBody>
      </p:sp>
    </p:spTree>
    <p:extLst>
      <p:ext uri="{BB962C8B-B14F-4D97-AF65-F5344CB8AC3E}">
        <p14:creationId xmlns:p14="http://schemas.microsoft.com/office/powerpoint/2010/main" val="356030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most common type of clustering is called K-means clustering. K-means clustering involves first selecting K (the number of desired clusters) and then partitioning the data into these K clusters, such that data points in each cluster are as similar as possible.</a:t>
            </a:r>
          </a:p>
          <a:p>
            <a:endParaRPr lang="en-US" dirty="0"/>
          </a:p>
          <a:p>
            <a:r>
              <a:rPr lang="en-US" dirty="0"/>
              <a:t>One outcome for the market segmentation problem is shown here for K = 3. During model training, the K-means algorithm uses the distances from data points to three possible centroids to assign the data points to the closest cluster centroid.</a:t>
            </a:r>
          </a:p>
        </p:txBody>
      </p:sp>
    </p:spTree>
    <p:extLst>
      <p:ext uri="{BB962C8B-B14F-4D97-AF65-F5344CB8AC3E}">
        <p14:creationId xmlns:p14="http://schemas.microsoft.com/office/powerpoint/2010/main" val="2368275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84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36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378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When you encounter a problem, it is important to start by evaluating whether the problem is a good fit to be solved with ML. The indicators on this slide can help you determine this. Note that a problem might not satisfy all of these indicators. However, if a problem doesn’t satisfy any of them, that problem might not be best solved with ML. The next slide will present indicators that can help you to know that ML is not a suitable choice for a particular problem. </a:t>
            </a:r>
          </a:p>
          <a:p>
            <a:endParaRPr lang="en-US" dirty="0"/>
          </a:p>
          <a:p>
            <a:r>
              <a:rPr lang="en-US" dirty="0"/>
              <a:t>First, the problem should require complex logic. If the task can be solved easily with a few hand-coded rules, or simple heuristics work well enough for the business case, don’t take on the additional complexity of ML. ML will probably not be worth the investment. This point can be subtle because many problems are complex, such as supply chain optimization problems, which are already optimally solved by existing efficient and scalable algorithms.</a:t>
            </a:r>
          </a:p>
          <a:p>
            <a:pPr marL="0" marR="0" lvl="0" algn="l" defTabSz="731520" rtl="0" eaLnBrk="1" fontAlgn="auto" latinLnBrk="0" hangingPunct="1">
              <a:buClrTx/>
              <a:buSzTx/>
              <a:buFontTx/>
              <a:buNone/>
              <a:tabLst/>
              <a:defRPr/>
            </a:pPr>
            <a:endParaRPr lang="en-US" dirty="0"/>
          </a:p>
          <a:p>
            <a:pPr marL="0" marR="0" lvl="0" algn="l" defTabSz="731520" rtl="0" eaLnBrk="1" fontAlgn="auto" latinLnBrk="0" hangingPunct="1">
              <a:buClrTx/>
              <a:buSzTx/>
              <a:buFontTx/>
              <a:buNone/>
              <a:tabLst/>
              <a:defRPr/>
            </a:pPr>
            <a:r>
              <a:rPr lang="en-US" dirty="0"/>
              <a:t>Second, if scalability is a challenge, that is a strong indicator that ML could help. If a task normally requires human action but you want to perform the task millions or billions of times, training an ML model to perform that task and then deploying it at scale is a good solution.</a:t>
            </a:r>
          </a:p>
          <a:p>
            <a:endParaRPr lang="en-US" dirty="0"/>
          </a:p>
          <a:p>
            <a:r>
              <a:rPr lang="en-US" dirty="0"/>
              <a:t>Third, if you need to make predictions for unseen data, you need ML, especially if you need the system to be more responsive than a human could be. If a task normally requires human reasoning, but you need the task to be done in less than a tenth of a second, ML is often an excellent solution. Examples include face detection for autofocus on cameras or automated content moderation on a social media platform.</a:t>
            </a:r>
          </a:p>
          <a:p>
            <a:endParaRPr lang="en-US" dirty="0"/>
          </a:p>
          <a:p>
            <a:r>
              <a:rPr lang="en-US" dirty="0"/>
              <a:t>The final indicator is that the problem is specific and measurable with a real business goal in mind.</a:t>
            </a:r>
          </a:p>
        </p:txBody>
      </p:sp>
    </p:spTree>
    <p:extLst>
      <p:ext uri="{BB962C8B-B14F-4D97-AF65-F5344CB8AC3E}">
        <p14:creationId xmlns:p14="http://schemas.microsoft.com/office/powerpoint/2010/main" val="23415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indicators can also help you determine if ML cannot be successfully applied for a problem. If a problem fits one of these indicators, it doesn’t mean that you cannot use ML. However, the indicator might inform choices that you need to make during the development process or might lead to an extended timeline for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as stated previously, if the problem can be solved with existing efficient algorithms, ML will not provide a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problem requires 100 percent accuracy, you should not use ML. ML is inherently about estimation and cannot provide guarantees of perfect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if interpretability is required, then that limits the types of ML that you can apply to a problem. Unlike a human, you cannot ask the algorithm how it decided. The majority of the most powerful ML models are black-box models that produce results without indicating why. The reason such powerful models are considered as black-boxes is because they lack interpretability related to why a particular prediction was made.</a:t>
            </a:r>
          </a:p>
        </p:txBody>
      </p:sp>
    </p:spTree>
    <p:extLst>
      <p:ext uri="{BB962C8B-B14F-4D97-AF65-F5344CB8AC3E}">
        <p14:creationId xmlns:p14="http://schemas.microsoft.com/office/powerpoint/2010/main" val="2437852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9604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446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The </a:t>
            </a:r>
            <a:r>
              <a:rPr lang="en-US" dirty="0"/>
              <a:t>ability of ML algorithms to extract knowledge and insights from data with little programming effort—and faster and better than humans can—explains why ML is so popular.</a:t>
            </a:r>
          </a:p>
          <a:p>
            <a:pPr marL="228600" indent="-228600">
              <a:buAutoNum type="arabicPeriod"/>
            </a:pPr>
            <a:endParaRPr lang="en-US" dirty="0"/>
          </a:p>
          <a:p>
            <a:pPr marL="0" indent="0">
              <a:buNone/>
            </a:pPr>
            <a:r>
              <a:rPr lang="en-US" dirty="0"/>
              <a:t>To learn from experience, ML algorithms require a lot of experience—that is, a lot of data. For example, to use ML to handle more-complex tasks, such as face recognition, you need huge amounts of data to train the models on. However, data is plentiful now—it is easier to produce, collect, store, manipulate, and analyze than ever before.</a:t>
            </a:r>
          </a:p>
          <a:p>
            <a:pPr marL="0" marR="0" lvl="0" indent="0" algn="l" defTabSz="914400" rtl="0" eaLnBrk="1" fontAlgn="auto" latinLnBrk="0" hangingPunct="1">
              <a:buClrTx/>
              <a:buSzTx/>
              <a:buFont typeface="+mj-lt"/>
              <a:buNone/>
              <a:tabLst/>
              <a:defRPr/>
            </a:pPr>
            <a:endParaRPr lang="en-US" dirty="0"/>
          </a:p>
          <a:p>
            <a:pPr marL="0" marR="0" lvl="0" indent="0" algn="l" defTabSz="914400" rtl="0" eaLnBrk="1" fontAlgn="auto" latinLnBrk="0" hangingPunct="1">
              <a:buClrTx/>
              <a:buSzTx/>
              <a:buFont typeface="+mj-lt"/>
              <a:buNone/>
              <a:tabLst/>
              <a:defRPr/>
            </a:pPr>
            <a:r>
              <a:rPr lang="en-US" dirty="0"/>
              <a:t>Having a lot of data means that you need a lot of compute power to process the data, perform computations, examine the data with algorithmic steps, learn quickly, store the trained models, and make fast predictions. Compute power is available in many hardware architectures that are built for speed and efficiency.</a:t>
            </a:r>
          </a:p>
          <a:p>
            <a:pPr marL="0" marR="0" lvl="0" indent="0" algn="l" defTabSz="914400" rtl="0" eaLnBrk="1" fontAlgn="auto" latinLnBrk="0" hangingPunct="1">
              <a:buClrTx/>
              <a:buSzTx/>
              <a:buFont typeface="+mj-lt"/>
              <a:buNone/>
              <a:tabLst/>
              <a:defRPr/>
            </a:pPr>
            <a:endParaRPr lang="en-US" dirty="0"/>
          </a:p>
          <a:p>
            <a:pPr marL="0" marR="0" lvl="0" indent="0" algn="l" defTabSz="914400" rtl="0" eaLnBrk="1" fontAlgn="auto" latinLnBrk="0" hangingPunct="1">
              <a:buClrTx/>
              <a:buSzTx/>
              <a:buFont typeface="+mj-lt"/>
              <a:buNone/>
              <a:tabLst/>
              <a:defRPr/>
            </a:pPr>
            <a:r>
              <a:rPr lang="en-US" dirty="0"/>
              <a:t>Finally, you need fast and efficient algorithms to handle increasing amounts of data and effectively use the available compute resources.</a:t>
            </a:r>
          </a:p>
        </p:txBody>
      </p:sp>
    </p:spTree>
    <p:extLst>
      <p:ext uri="{BB962C8B-B14F-4D97-AF65-F5344CB8AC3E}">
        <p14:creationId xmlns:p14="http://schemas.microsoft.com/office/powerpoint/2010/main" val="2189073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you are going to walk through some example use cases and determining whether ML is a good fit.</a:t>
            </a:r>
          </a:p>
        </p:txBody>
      </p:sp>
    </p:spTree>
    <p:extLst>
      <p:ext uri="{BB962C8B-B14F-4D97-AF65-F5344CB8AC3E}">
        <p14:creationId xmlns:p14="http://schemas.microsoft.com/office/powerpoint/2010/main" val="3659690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phrases of this use case are </a:t>
            </a:r>
            <a:r>
              <a:rPr lang="en-US" b="1" dirty="0"/>
              <a:t>missing or incorrect attributes</a:t>
            </a:r>
            <a:r>
              <a:rPr lang="en-US" dirty="0"/>
              <a:t> and </a:t>
            </a:r>
            <a:r>
              <a:rPr lang="en-US" b="1" dirty="0"/>
              <a:t>building ML models that can predict attributes from project images</a:t>
            </a:r>
            <a:r>
              <a:rPr lang="en-US" dirty="0"/>
              <a:t>.</a:t>
            </a:r>
            <a:endParaRPr lang="en-DE" dirty="0"/>
          </a:p>
        </p:txBody>
      </p:sp>
    </p:spTree>
    <p:extLst>
      <p:ext uri="{BB962C8B-B14F-4D97-AF65-F5344CB8AC3E}">
        <p14:creationId xmlns:p14="http://schemas.microsoft.com/office/powerpoint/2010/main" val="706663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company could </a:t>
            </a:r>
            <a:r>
              <a:rPr lang="en-DE" dirty="0"/>
              <a:t>deploy several types of ML models to predict different attributes (</a:t>
            </a:r>
            <a:r>
              <a:rPr lang="en-US" dirty="0"/>
              <a:t>such as </a:t>
            </a:r>
            <a:r>
              <a:rPr lang="en-DE" dirty="0"/>
              <a:t>color</a:t>
            </a:r>
            <a:r>
              <a:rPr lang="en-US" dirty="0"/>
              <a:t> and</a:t>
            </a:r>
            <a:r>
              <a:rPr lang="en-DE" dirty="0"/>
              <a:t> style). </a:t>
            </a:r>
            <a:endParaRPr lang="en-US" dirty="0"/>
          </a:p>
          <a:p>
            <a:endParaRPr lang="en-US" dirty="0"/>
          </a:p>
          <a:p>
            <a:r>
              <a:rPr lang="en-US" dirty="0"/>
              <a:t>For example, the color attribute information for a dress might be missing or incorrect. The company could lose customer trust if the dress doesn’t match the customer’s search criteria, and lose sales if the dress was labeled incorrectly or if the dress isn’t discoverable. Also, the dress might not appear in the results if the customer filters on color.</a:t>
            </a:r>
          </a:p>
          <a:p>
            <a:endParaRPr lang="en-US" dirty="0"/>
          </a:p>
          <a:p>
            <a:r>
              <a:rPr lang="en-US" dirty="0"/>
              <a:t>You were asked to build ML models that can predict the color information from this dress image. After training with many images, you can use the trained model to predict and backfill the color attribute in the catalog.</a:t>
            </a:r>
          </a:p>
          <a:p>
            <a:endParaRPr lang="en-US" dirty="0"/>
          </a:p>
          <a:p>
            <a:r>
              <a:rPr lang="en-US" dirty="0"/>
              <a:t>The table shows the confidence score of each color for this dress. From the prediction result, you can conclude that the dress is red.</a:t>
            </a:r>
          </a:p>
        </p:txBody>
      </p:sp>
    </p:spTree>
    <p:extLst>
      <p:ext uri="{BB962C8B-B14F-4D97-AF65-F5344CB8AC3E}">
        <p14:creationId xmlns:p14="http://schemas.microsoft.com/office/powerpoint/2010/main" val="3326687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104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9333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54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052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8708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phrases of this use case are </a:t>
            </a:r>
            <a:r>
              <a:rPr lang="en-US" b="1" dirty="0"/>
              <a:t>data from customer feedback</a:t>
            </a:r>
            <a:r>
              <a:rPr lang="en-US" dirty="0"/>
              <a:t>, </a:t>
            </a:r>
            <a:r>
              <a:rPr lang="en-US" b="1" dirty="0"/>
              <a:t>sentiment analysis</a:t>
            </a:r>
            <a:r>
              <a:rPr lang="en-US" dirty="0"/>
              <a:t>, and </a:t>
            </a:r>
            <a:r>
              <a:rPr lang="en-US" b="1" dirty="0"/>
              <a:t>building ML predictive models that can generate sentiment analysis scores</a:t>
            </a:r>
            <a:r>
              <a:rPr lang="en-US" dirty="0"/>
              <a:t>.</a:t>
            </a:r>
            <a:endParaRPr lang="en-DE" dirty="0"/>
          </a:p>
        </p:txBody>
      </p:sp>
    </p:spTree>
    <p:extLst>
      <p:ext uri="{BB962C8B-B14F-4D97-AF65-F5344CB8AC3E}">
        <p14:creationId xmlns:p14="http://schemas.microsoft.com/office/powerpoint/2010/main" val="2874433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001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797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9331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270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can be used to predict star rating because you can consider the model output as a numeric value (for example, 3 stars, 4.5 stars).</a:t>
            </a:r>
          </a:p>
        </p:txBody>
      </p:sp>
    </p:spTree>
    <p:extLst>
      <p:ext uri="{BB962C8B-B14F-4D97-AF65-F5344CB8AC3E}">
        <p14:creationId xmlns:p14="http://schemas.microsoft.com/office/powerpoint/2010/main" val="3163808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227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8910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284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87097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095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65373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91106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When </a:t>
            </a:r>
            <a:r>
              <a:rPr lang="en-US" dirty="0"/>
              <a:t>tabular data is used in ML, the rows of the table represent each data sample. The columns represent each feature and the label. </a:t>
            </a:r>
          </a:p>
          <a:p>
            <a:endParaRPr lang="en-US" dirty="0"/>
          </a:p>
          <a:p>
            <a:r>
              <a:rPr lang="en-US" dirty="0"/>
              <a:t>In this table, the features include Month Sold, Year Sold, and Genre, while the label is the Sale Price. Each row is a data sample.</a:t>
            </a:r>
          </a:p>
        </p:txBody>
      </p:sp>
    </p:spTree>
    <p:extLst>
      <p:ext uri="{BB962C8B-B14F-4D97-AF65-F5344CB8AC3E}">
        <p14:creationId xmlns:p14="http://schemas.microsoft.com/office/powerpoint/2010/main" val="1712237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indent="0">
                  <a:buNone/>
                </a:pPr>
                <a:r>
                  <a:rPr lang="en-US" b="1" dirty="0">
                    <a:solidFill>
                      <a:schemeClr val="tx2"/>
                    </a:solidFill>
                  </a:rPr>
                  <a:t>Tabular Data</a:t>
                </a:r>
              </a:p>
              <a:p>
                <a:pPr lvl="1"/>
                <a:r>
                  <a:rPr lang="en-US" b="1" dirty="0">
                    <a:solidFill>
                      <a:schemeClr val="accent6"/>
                    </a:solidFill>
                    <a:ea typeface="+mn-ea"/>
                    <a:cs typeface="+mn-cs"/>
                  </a:rPr>
                  <a:t>Features</a:t>
                </a:r>
                <a:r>
                  <a:rPr lang="en-US" dirty="0">
                    <a:solidFill>
                      <a:schemeClr val="tx1"/>
                    </a:solidFill>
                    <a:ea typeface="+mn-ea"/>
                    <a:cs typeface="+mn-cs"/>
                  </a:rPr>
                  <a:t> represented by a vector </a:t>
                </a:r>
                <a:r>
                  <a:rPr lang="en-US" b="1" i="0">
                    <a:solidFill>
                      <a:schemeClr val="accent6"/>
                    </a:solidFill>
                    <a:latin typeface="Cambria Math" panose="02040503050406030204" pitchFamily="18" charset="0"/>
                  </a:rPr>
                  <a:t>𝑋</a:t>
                </a:r>
                <a:endParaRPr lang="en-US" dirty="0">
                  <a:solidFill>
                    <a:schemeClr val="tx1"/>
                  </a:solidFill>
                  <a:ea typeface="+mn-ea"/>
                  <a:cs typeface="+mn-cs"/>
                </a:endParaRPr>
              </a:p>
              <a:p>
                <a:pPr lvl="1"/>
                <a:r>
                  <a:rPr lang="en-US" b="1" dirty="0">
                    <a:solidFill>
                      <a:schemeClr val="accent6"/>
                    </a:solidFill>
                    <a:ea typeface="+mn-ea"/>
                    <a:cs typeface="+mn-cs"/>
                  </a:rPr>
                  <a:t>Labels</a:t>
                </a:r>
                <a:r>
                  <a:rPr lang="en-US" dirty="0">
                    <a:solidFill>
                      <a:schemeClr val="tx1"/>
                    </a:solidFill>
                    <a:ea typeface="+mn-ea"/>
                    <a:cs typeface="+mn-cs"/>
                  </a:rPr>
                  <a:t> represented by a variable </a:t>
                </a:r>
                <a:r>
                  <a:rPr lang="en-US" b="1" i="0">
                    <a:solidFill>
                      <a:schemeClr val="accent6"/>
                    </a:solidFill>
                    <a:latin typeface="Cambria Math" panose="02040503050406030204" pitchFamily="18" charset="0"/>
                  </a:rPr>
                  <a:t>𝐲</a:t>
                </a:r>
                <a:endParaRPr lang="en-US" dirty="0">
                  <a:solidFill>
                    <a:schemeClr val="tx1"/>
                  </a:solidFill>
                  <a:ea typeface="+mn-ea"/>
                  <a:cs typeface="+mn-cs"/>
                </a:endParaRPr>
              </a:p>
              <a:p>
                <a:endParaRPr lang="en-US" dirty="0"/>
              </a:p>
            </p:txBody>
          </p:sp>
        </mc:Fallback>
      </mc:AlternateContent>
    </p:spTree>
    <p:extLst>
      <p:ext uri="{BB962C8B-B14F-4D97-AF65-F5344CB8AC3E}">
        <p14:creationId xmlns:p14="http://schemas.microsoft.com/office/powerpoint/2010/main" val="1004590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5272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E0DA3885-2EA5-4AD4-9631-E71F15AB911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81498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4167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9DF2A7BC-B4D9-4718-9226-C18F645849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639283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6447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106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t>In </a:t>
                </a:r>
                <a:r>
                  <a:rPr lang="en-US" dirty="0"/>
                  <a:t>tabular data, features are represented by a vector </a:t>
                </a:r>
                <a:r>
                  <a:rPr lang="en-US" i="1" dirty="0"/>
                  <a:t>X</a:t>
                </a:r>
                <a:r>
                  <a:rPr lang="en-US" dirty="0"/>
                  <a:t>. Labels are represented by a variable </a:t>
                </a:r>
                <a:r>
                  <a:rPr lang="en-US" i="1" dirty="0"/>
                  <a:t>y</a:t>
                </a:r>
                <a:r>
                  <a:rPr lang="en-US" dirty="0"/>
                  <a:t>.</a:t>
                </a:r>
              </a:p>
            </p:txBody>
          </p:sp>
        </mc:Choice>
        <mc:Fallback xmlns="">
          <p:sp>
            <p:nvSpPr>
              <p:cNvPr id="3" name="Notes Placeholder 2"/>
              <p:cNvSpPr>
                <a:spLocks noGrp="1"/>
              </p:cNvSpPr>
              <p:nvPr>
                <p:ph type="body" idx="1"/>
              </p:nvPr>
            </p:nvSpPr>
            <p:spPr/>
            <p:txBody>
              <a:bodyPr/>
              <a:lstStyle/>
              <a:p>
                <a:pPr marL="0" indent="0">
                  <a:buNone/>
                </a:pPr>
                <a:r>
                  <a:rPr lang="en-US" b="1" dirty="0">
                    <a:solidFill>
                      <a:schemeClr val="tx2"/>
                    </a:solidFill>
                  </a:rPr>
                  <a:t>Tabular Data</a:t>
                </a:r>
              </a:p>
              <a:p>
                <a:pPr lvl="1"/>
                <a:r>
                  <a:rPr lang="en-US" b="1" dirty="0">
                    <a:solidFill>
                      <a:schemeClr val="accent6"/>
                    </a:solidFill>
                    <a:ea typeface="+mn-ea"/>
                    <a:cs typeface="+mn-cs"/>
                  </a:rPr>
                  <a:t>Features</a:t>
                </a:r>
                <a:r>
                  <a:rPr lang="en-US" dirty="0">
                    <a:solidFill>
                      <a:schemeClr val="tx1"/>
                    </a:solidFill>
                    <a:ea typeface="+mn-ea"/>
                    <a:cs typeface="+mn-cs"/>
                  </a:rPr>
                  <a:t> represented by a vector </a:t>
                </a:r>
                <a:r>
                  <a:rPr lang="en-US" b="1" i="0">
                    <a:solidFill>
                      <a:schemeClr val="accent6"/>
                    </a:solidFill>
                    <a:latin typeface="Cambria Math" panose="02040503050406030204" pitchFamily="18" charset="0"/>
                  </a:rPr>
                  <a:t>𝑋</a:t>
                </a:r>
                <a:endParaRPr lang="en-US" dirty="0">
                  <a:solidFill>
                    <a:schemeClr val="tx1"/>
                  </a:solidFill>
                  <a:ea typeface="+mn-ea"/>
                  <a:cs typeface="+mn-cs"/>
                </a:endParaRPr>
              </a:p>
              <a:p>
                <a:pPr lvl="1"/>
                <a:r>
                  <a:rPr lang="en-US" b="1" dirty="0">
                    <a:solidFill>
                      <a:schemeClr val="accent6"/>
                    </a:solidFill>
                    <a:ea typeface="+mn-ea"/>
                    <a:cs typeface="+mn-cs"/>
                  </a:rPr>
                  <a:t>Labels</a:t>
                </a:r>
                <a:r>
                  <a:rPr lang="en-US" dirty="0">
                    <a:solidFill>
                      <a:schemeClr val="tx1"/>
                    </a:solidFill>
                    <a:ea typeface="+mn-ea"/>
                    <a:cs typeface="+mn-cs"/>
                  </a:rPr>
                  <a:t> represented by a variable </a:t>
                </a:r>
                <a:r>
                  <a:rPr lang="en-US" b="1" i="0">
                    <a:solidFill>
                      <a:schemeClr val="accent6"/>
                    </a:solidFill>
                    <a:latin typeface="Cambria Math" panose="02040503050406030204" pitchFamily="18" charset="0"/>
                  </a:rPr>
                  <a:t>𝐲</a:t>
                </a:r>
                <a:endParaRPr lang="en-US" dirty="0">
                  <a:solidFill>
                    <a:schemeClr val="tx1"/>
                  </a:solidFill>
                  <a:ea typeface="+mn-ea"/>
                  <a:cs typeface="+mn-cs"/>
                </a:endParaRPr>
              </a:p>
              <a:p>
                <a:endParaRPr lang="en-US" dirty="0"/>
              </a:p>
            </p:txBody>
          </p:sp>
        </mc:Fallback>
      </mc:AlternateContent>
    </p:spTree>
    <p:extLst>
      <p:ext uri="{BB962C8B-B14F-4D97-AF65-F5344CB8AC3E}">
        <p14:creationId xmlns:p14="http://schemas.microsoft.com/office/powerpoint/2010/main" val="100459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a:t>
            </a:r>
            <a:r>
              <a:rPr lang="en-US" dirty="0"/>
              <a:t>of the most commonly used types of data in ML is image data.</a:t>
            </a:r>
          </a:p>
        </p:txBody>
      </p:sp>
    </p:spTree>
    <p:extLst>
      <p:ext uri="{BB962C8B-B14F-4D97-AF65-F5344CB8AC3E}">
        <p14:creationId xmlns:p14="http://schemas.microsoft.com/office/powerpoint/2010/main" val="384534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9126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type of data that is commonly used in ML is text data.</a:t>
            </a:r>
          </a:p>
        </p:txBody>
      </p:sp>
    </p:spTree>
    <p:extLst>
      <p:ext uri="{BB962C8B-B14F-4D97-AF65-F5344CB8AC3E}">
        <p14:creationId xmlns:p14="http://schemas.microsoft.com/office/powerpoint/2010/main" val="1424742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B8C5349-93AF-43C3-AC09-E6C1457C538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19"/>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5" name="Title 4">
            <a:extLst>
              <a:ext uri="{FF2B5EF4-FFF2-40B4-BE49-F238E27FC236}">
                <a16:creationId xmlns:a16="http://schemas.microsoft.com/office/drawing/2014/main" id="{08D269A5-D107-2782-1600-9CFF8B439252}"/>
              </a:ext>
            </a:extLst>
          </p:cNvPr>
          <p:cNvSpPr>
            <a:spLocks noGrp="1"/>
          </p:cNvSpPr>
          <p:nvPr>
            <p:ph type="title" idx="1" hasCustomPrompt="1"/>
          </p:nvPr>
        </p:nvSpPr>
        <p:spPr>
          <a:xfrm>
            <a:off x="457200" y="1554480"/>
            <a:ext cx="8083296" cy="1463040"/>
          </a:xfrm>
        </p:spPr>
        <p:txBody>
          <a:bodyPr anchor="b">
            <a:normAutofit/>
          </a:bodyPr>
          <a:lstStyle>
            <a:lvl1pPr>
              <a:defRPr sz="4800" b="1" i="0">
                <a:solidFill>
                  <a:srgbClr val="F1F3F3"/>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Enter lesson title</a:t>
            </a:r>
          </a:p>
        </p:txBody>
      </p:sp>
      <p:sp>
        <p:nvSpPr>
          <p:cNvPr id="6" name="Text Placeholder 5">
            <a:extLst>
              <a:ext uri="{FF2B5EF4-FFF2-40B4-BE49-F238E27FC236}">
                <a16:creationId xmlns:a16="http://schemas.microsoft.com/office/drawing/2014/main" id="{56B61F05-1C18-7A17-A21D-C93186B1401A}"/>
              </a:ext>
            </a:extLst>
          </p:cNvPr>
          <p:cNvSpPr>
            <a:spLocks noGrp="1"/>
          </p:cNvSpPr>
          <p:nvPr>
            <p:ph type="body" idx="2" hasCustomPrompt="1"/>
          </p:nvPr>
        </p:nvSpPr>
        <p:spPr>
          <a:xfrm>
            <a:off x="457199" y="3017520"/>
            <a:ext cx="8412479" cy="548641"/>
          </a:xfrm>
        </p:spPr>
        <p:txBody>
          <a:bodyPr tIns="91440">
            <a:normAutofit/>
          </a:bodyPr>
          <a:lstStyle>
            <a:lvl1pPr marL="0" indent="0">
              <a:buNone/>
              <a:defRPr sz="3200" i="0">
                <a:solidFill>
                  <a:srgbClr val="F1F3F3"/>
                </a:solidFill>
                <a:latin typeface="+mn-lt"/>
              </a:defRPr>
            </a:lvl1pPr>
          </a:lstStyle>
          <a:p>
            <a:r>
              <a:rPr lang="en-US" dirty="0"/>
              <a:t>Enter course name</a:t>
            </a:r>
          </a:p>
        </p:txBody>
      </p:sp>
      <p:sp>
        <p:nvSpPr>
          <p:cNvPr id="8" name="Text Placeholder 5">
            <a:extLst>
              <a:ext uri="{FF2B5EF4-FFF2-40B4-BE49-F238E27FC236}">
                <a16:creationId xmlns:a16="http://schemas.microsoft.com/office/drawing/2014/main" id="{98007F72-4142-F93E-B4D8-E79E478801B1}"/>
              </a:ext>
            </a:extLst>
          </p:cNvPr>
          <p:cNvSpPr>
            <a:spLocks noGrp="1"/>
          </p:cNvSpPr>
          <p:nvPr>
            <p:ph type="body" idx="98" hasCustomPrompt="1"/>
          </p:nvPr>
        </p:nvSpPr>
        <p:spPr>
          <a:xfrm>
            <a:off x="457200" y="5120640"/>
            <a:ext cx="5486400" cy="548640"/>
          </a:xfrm>
        </p:spPr>
        <p:txBody>
          <a:bodyPr>
            <a:normAutofit/>
          </a:bodyPr>
          <a:lstStyle>
            <a:lvl1pPr marL="0" indent="0">
              <a:buNone/>
              <a:defRPr sz="2800">
                <a:solidFill>
                  <a:srgbClr val="F1F3F3"/>
                </a:solidFill>
                <a:latin typeface="+mn-lt"/>
              </a:defRPr>
            </a:lvl1pPr>
          </a:lstStyle>
          <a:p>
            <a:r>
              <a:rPr lang="en-US" dirty="0"/>
              <a:t>Module # - Lesson #</a:t>
            </a:r>
          </a:p>
        </p:txBody>
      </p:sp>
    </p:spTree>
    <p:extLst>
      <p:ext uri="{BB962C8B-B14F-4D97-AF65-F5344CB8AC3E}">
        <p14:creationId xmlns:p14="http://schemas.microsoft.com/office/powerpoint/2010/main" val="77051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8FF0BAF7-53D6-4FA8-BA21-0899A446DA9F}"/>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2" name="Title 1">
            <a:extLst>
              <a:ext uri="{FF2B5EF4-FFF2-40B4-BE49-F238E27FC236}">
                <a16:creationId xmlns:a16="http://schemas.microsoft.com/office/drawing/2014/main" id="{483E0238-7303-4F06-B0DF-010000D82A4D}"/>
              </a:ext>
            </a:extLst>
          </p:cNvPr>
          <p:cNvSpPr>
            <a:spLocks noGrp="1"/>
          </p:cNvSpPr>
          <p:nvPr>
            <p:ph type="title" hasCustomPrompt="1"/>
          </p:nvPr>
        </p:nvSpPr>
        <p:spPr>
          <a:xfrm>
            <a:off x="2249424" y="4242816"/>
            <a:ext cx="4416552" cy="1446550"/>
          </a:xfrm>
        </p:spPr>
        <p:txBody>
          <a:bodyPr anchor="t" anchorCtr="0">
            <a:spAutoFit/>
          </a:bodyPr>
          <a:lstStyle>
            <a:lvl1pPr algn="ctr">
              <a:lnSpc>
                <a:spcPct val="100000"/>
              </a:lnSpc>
              <a:defRPr sz="4400">
                <a:solidFill>
                  <a:schemeClr val="bg1"/>
                </a:solidFill>
              </a:defRPr>
            </a:lvl1pPr>
          </a:lstStyle>
          <a:p>
            <a:r>
              <a:rPr lang="en-US" dirty="0"/>
              <a:t>Add thank you here</a:t>
            </a:r>
          </a:p>
        </p:txBody>
      </p:sp>
      <p:sp>
        <p:nvSpPr>
          <p:cNvPr id="4" name="Text Placeholder 3">
            <a:extLst>
              <a:ext uri="{FF2B5EF4-FFF2-40B4-BE49-F238E27FC236}">
                <a16:creationId xmlns:a16="http://schemas.microsoft.com/office/drawing/2014/main" id="{4EBEA89D-12E0-4832-BFEA-C24A9F451940}"/>
              </a:ext>
            </a:extLst>
          </p:cNvPr>
          <p:cNvSpPr>
            <a:spLocks noGrp="1"/>
          </p:cNvSpPr>
          <p:nvPr>
            <p:ph type="body" sz="quarter" idx="98" hasCustomPrompt="1"/>
          </p:nvPr>
        </p:nvSpPr>
        <p:spPr>
          <a:xfrm>
            <a:off x="457200" y="5303520"/>
            <a:ext cx="8001000" cy="1197864"/>
          </a:xfrm>
        </p:spPr>
        <p:txBody>
          <a:bodyPr>
            <a:no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the contact us text here</a:t>
            </a:r>
          </a:p>
        </p:txBody>
      </p:sp>
    </p:spTree>
    <p:custDataLst>
      <p:tags r:id="rId1"/>
    </p:custDataLst>
    <p:extLst>
      <p:ext uri="{BB962C8B-B14F-4D97-AF65-F5344CB8AC3E}">
        <p14:creationId xmlns:p14="http://schemas.microsoft.com/office/powerpoint/2010/main" val="209796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F8B9268-D160-4371-B431-C3FF238B867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2435469"/>
            <a:ext cx="11472013" cy="1960803"/>
          </a:xfrm>
        </p:spPr>
        <p:txBody>
          <a:bodyPr anchor="ctr">
            <a:normAutofit/>
          </a:bodyPr>
          <a:lstStyle>
            <a:lvl1pPr>
              <a:defRPr sz="4000">
                <a:solidFill>
                  <a:schemeClr val="bg2"/>
                </a:solidFill>
                <a:latin typeface="Amazon Ember Display Heavy"/>
              </a:defRPr>
            </a:lvl1pPr>
          </a:lstStyle>
          <a:p>
            <a:r>
              <a:rPr lang="en-US" dirty="0"/>
              <a:t>“Enter quote here”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6096000" y="4624991"/>
            <a:ext cx="5741773" cy="770066"/>
          </a:xfrm>
        </p:spPr>
        <p:txBody>
          <a:bodyPr>
            <a:noAutofit/>
          </a:bodyPr>
          <a:lstStyle>
            <a:lvl1pPr marL="0" indent="0">
              <a:buNone/>
              <a:defRPr sz="2800">
                <a:solidFill>
                  <a:schemeClr val="bg2"/>
                </a:solidFill>
              </a:defRPr>
            </a:lvl1pPr>
          </a:lstStyle>
          <a:p>
            <a:r>
              <a:rPr lang="en-US" dirty="0"/>
              <a:t>- Attribution</a:t>
            </a:r>
          </a:p>
        </p:txBody>
      </p:sp>
    </p:spTree>
    <p:extLst>
      <p:ext uri="{BB962C8B-B14F-4D97-AF65-F5344CB8AC3E}">
        <p14:creationId xmlns:p14="http://schemas.microsoft.com/office/powerpoint/2010/main" val="425349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1">
            <a:extLst>
              <a:ext uri="{FF2B5EF4-FFF2-40B4-BE49-F238E27FC236}">
                <a16:creationId xmlns:a16="http://schemas.microsoft.com/office/drawing/2014/main" id="{5B6281CA-DDB5-4FA8-9C31-F9EAA4393B7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009640" y="6446520"/>
            <a:ext cx="4610100" cy="311150"/>
          </a:xfrm>
          <a:prstGeom prst="rect">
            <a:avLst/>
          </a:prstGeom>
        </p:spPr>
      </p:pic>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lnSpc>
                <a:spcPct val="100000"/>
              </a:lnSpc>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image</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buClr>
                <a:schemeClr val="tx2"/>
              </a:buClr>
              <a:defRPr sz="2800">
                <a:solidFill>
                  <a:srgbClr val="232F3E"/>
                </a:solidFill>
                <a:latin typeface="+mn-lt"/>
              </a:defRPr>
            </a:lvl1pPr>
            <a:lvl2pPr marL="461963" indent="-228600">
              <a:lnSpc>
                <a:spcPct val="100000"/>
              </a:lnSpc>
              <a:spcAft>
                <a:spcPts val="600"/>
              </a:spcAft>
              <a:buClr>
                <a:schemeClr val="tx2"/>
              </a:buClr>
              <a:defRPr sz="2400">
                <a:solidFill>
                  <a:srgbClr val="232F3E"/>
                </a:solidFill>
                <a:latin typeface="+mn-lt"/>
              </a:defRPr>
            </a:lvl2pPr>
            <a:lvl3pPr marL="684213" indent="-228600">
              <a:lnSpc>
                <a:spcPct val="100000"/>
              </a:lnSpc>
              <a:spcAft>
                <a:spcPts val="600"/>
              </a:spcAft>
              <a:buClr>
                <a:schemeClr val="tx2"/>
              </a:buClr>
              <a:defRPr sz="2200">
                <a:solidFill>
                  <a:srgbClr val="232F3E"/>
                </a:solidFill>
                <a:latin typeface="+mn-lt"/>
              </a:defRPr>
            </a:lvl3pPr>
            <a:lvl4pPr marL="914400" indent="-228600">
              <a:lnSpc>
                <a:spcPct val="100000"/>
              </a:lnSpc>
              <a:spcAft>
                <a:spcPts val="600"/>
              </a:spcAft>
              <a:buClr>
                <a:schemeClr val="tx2"/>
              </a:buClr>
              <a:defRPr sz="1800">
                <a:solidFill>
                  <a:srgbClr val="232F3E"/>
                </a:solidFill>
                <a:latin typeface="+mn-lt"/>
              </a:defRPr>
            </a:lvl4pPr>
            <a:lvl5pPr marL="1144588" indent="-228600">
              <a:lnSpc>
                <a:spcPct val="100000"/>
              </a:lnSpc>
              <a:spcAft>
                <a:spcPts val="600"/>
              </a:spcAft>
              <a:buClr>
                <a:schemeClr val="tx2"/>
              </a:buClr>
              <a:defRPr sz="1800">
                <a:solidFill>
                  <a:srgbClr val="232F3E"/>
                </a:solidFill>
                <a:latin typeface="+mn-lt"/>
              </a:defRPr>
            </a:lvl5pPr>
            <a:lvl7pPr marL="2743200" indent="0">
              <a:buNone/>
              <a:defRPr/>
            </a:lvl7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883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165536"/>
            <a:ext cx="11466576" cy="5262696"/>
          </a:xfrm>
        </p:spPr>
        <p:txBody>
          <a:bodyPr>
            <a:noAutofit/>
          </a:bodyPr>
          <a:lstStyle>
            <a:lvl1pPr>
              <a:lnSpc>
                <a:spcPct val="100000"/>
              </a:lnSpc>
              <a:spcBef>
                <a:spcPts val="1000"/>
              </a:spcBef>
              <a:spcAft>
                <a:spcPts val="600"/>
              </a:spcAft>
              <a:buClr>
                <a:schemeClr val="tx2"/>
              </a:buClr>
              <a:defRPr>
                <a:solidFill>
                  <a:srgbClr val="232F3E"/>
                </a:solidFill>
              </a:defRPr>
            </a:lvl1pPr>
            <a:lvl2pPr marL="457200" indent="-223838">
              <a:lnSpc>
                <a:spcPct val="100000"/>
              </a:lnSpc>
              <a:spcBef>
                <a:spcPts val="500"/>
              </a:spcBef>
              <a:spcAft>
                <a:spcPts val="600"/>
              </a:spcAft>
              <a:buClr>
                <a:schemeClr val="tx2"/>
              </a:buClr>
              <a:tabLst/>
              <a:defRPr>
                <a:solidFill>
                  <a:srgbClr val="232F3E"/>
                </a:solidFill>
              </a:defRPr>
            </a:lvl2pPr>
            <a:lvl3pPr marL="685800" indent="-228600">
              <a:lnSpc>
                <a:spcPct val="100000"/>
              </a:lnSpc>
              <a:spcBef>
                <a:spcPts val="500"/>
              </a:spcBef>
              <a:spcAft>
                <a:spcPts val="600"/>
              </a:spcAft>
              <a:buClr>
                <a:schemeClr val="tx2"/>
              </a:buClr>
              <a:tabLst/>
              <a:defRPr sz="2000">
                <a:solidFill>
                  <a:srgbClr val="232F3E"/>
                </a:solidFill>
              </a:defRPr>
            </a:lvl3pPr>
            <a:lvl4pPr marL="914400" indent="-228600">
              <a:lnSpc>
                <a:spcPct val="100000"/>
              </a:lnSpc>
              <a:spcBef>
                <a:spcPts val="500"/>
              </a:spcBef>
              <a:spcAft>
                <a:spcPts val="600"/>
              </a:spcAft>
              <a:buClr>
                <a:schemeClr val="tx2"/>
              </a:buClr>
              <a:tabLst/>
              <a:defRPr>
                <a:solidFill>
                  <a:srgbClr val="232F3E"/>
                </a:solidFill>
              </a:defRPr>
            </a:lvl4pPr>
            <a:lvl5pPr marL="1147763" indent="-233363">
              <a:lnSpc>
                <a:spcPct val="100000"/>
              </a:lnSpc>
              <a:spcBef>
                <a:spcPts val="500"/>
              </a:spcBef>
              <a:spcAft>
                <a:spcPts val="600"/>
              </a:spcAft>
              <a:buClr>
                <a:schemeClr val="tx2"/>
              </a:buClr>
              <a:buFont typeface="Arial" panose="020B0604020202020204" pitchFamily="34" charset="0"/>
              <a:buChar char="•"/>
              <a:tabLs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7634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183340"/>
            <a:ext cx="11466576" cy="5244891"/>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Import libraries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from </a:t>
            </a:r>
            <a:r>
              <a:rPr lang="en-US" dirty="0" err="1"/>
              <a:t>autogluon.tabular</a:t>
            </a:r>
            <a:r>
              <a:rPr lang="en-US" dirty="0"/>
              <a:t> import </a:t>
            </a:r>
            <a:r>
              <a:rPr lang="en-US" dirty="0" err="1"/>
              <a:t>TabularPredictor</a:t>
            </a: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Create the model</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predictor = </a:t>
            </a:r>
            <a:r>
              <a:rPr lang="en-US" dirty="0" err="1"/>
              <a:t>TabularPredictor</a:t>
            </a:r>
            <a:r>
              <a:rPr lang="en-US" dirty="0"/>
              <a:t>(label="Price").fit("</a:t>
            </a:r>
            <a:r>
              <a:rPr lang="en-US" dirty="0" err="1"/>
              <a:t>train.csv</a:t>
            </a:r>
            <a:r>
              <a:rPr lang="en-US" dirty="0"/>
              <a:t>")</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Get predictions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predictions = </a:t>
            </a:r>
            <a:r>
              <a:rPr lang="en-US" dirty="0" err="1"/>
              <a:t>predictor.predict</a:t>
            </a:r>
            <a:r>
              <a:rPr lang="en-US" dirty="0"/>
              <a:t>("</a:t>
            </a:r>
            <a:r>
              <a:rPr lang="en-US" dirty="0" err="1"/>
              <a:t>test.csv</a:t>
            </a:r>
            <a:r>
              <a:rPr lang="en-US" dirty="0"/>
              <a:t>")</a:t>
            </a:r>
          </a:p>
        </p:txBody>
      </p:sp>
    </p:spTree>
    <p:custDataLst>
      <p:tags r:id="rId1"/>
    </p:custDataLst>
    <p:extLst>
      <p:ext uri="{BB962C8B-B14F-4D97-AF65-F5344CB8AC3E}">
        <p14:creationId xmlns:p14="http://schemas.microsoft.com/office/powerpoint/2010/main" val="4424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itle, Text,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buClr>
                <a:schemeClr val="tx2"/>
              </a:buClr>
              <a:defRPr>
                <a:solidFill>
                  <a:srgbClr val="232F3E"/>
                </a:solidFill>
              </a:defRPr>
            </a:lvl1pPr>
            <a:lvl2pPr marL="461963" indent="-228600">
              <a:lnSpc>
                <a:spcPct val="100000"/>
              </a:lnSpc>
              <a:spcBef>
                <a:spcPts val="500"/>
              </a:spcBef>
              <a:spcAft>
                <a:spcPts val="600"/>
              </a:spcAft>
              <a:buClr>
                <a:schemeClr val="tx2"/>
              </a:buClr>
              <a:defRPr>
                <a:solidFill>
                  <a:srgbClr val="232F3E"/>
                </a:solidFill>
              </a:defRPr>
            </a:lvl2pPr>
            <a:lvl3pPr marL="682625" indent="-228600">
              <a:lnSpc>
                <a:spcPct val="100000"/>
              </a:lnSpc>
              <a:spcBef>
                <a:spcPts val="500"/>
              </a:spcBef>
              <a:spcAft>
                <a:spcPts val="600"/>
              </a:spcAft>
              <a:buClr>
                <a:schemeClr val="tx2"/>
              </a:buClr>
              <a:defRPr sz="2200">
                <a:solidFill>
                  <a:srgbClr val="232F3E"/>
                </a:solidFill>
              </a:defRPr>
            </a:lvl3pPr>
            <a:lvl4pPr marL="914400" indent="-228600">
              <a:lnSpc>
                <a:spcPct val="100000"/>
              </a:lnSpc>
              <a:spcBef>
                <a:spcPts val="500"/>
              </a:spcBef>
              <a:spcAft>
                <a:spcPts val="600"/>
              </a:spcAft>
              <a:buClr>
                <a:schemeClr val="tx2"/>
              </a:buClr>
              <a:defRPr sz="2000">
                <a:solidFill>
                  <a:srgbClr val="232F3E"/>
                </a:solidFill>
              </a:defRPr>
            </a:lvl4pPr>
            <a:lvl5pPr marL="1146175" indent="-228600">
              <a:lnSpc>
                <a:spcPct val="100000"/>
              </a:lnSpc>
              <a:spcBef>
                <a:spcPts val="500"/>
              </a:spcBef>
              <a:spcAft>
                <a:spcPts val="600"/>
              </a:spcAft>
              <a:buClr>
                <a:schemeClr val="tx2"/>
              </a:buClr>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1675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defRPr>
            </a:lvl1pPr>
          </a:lstStyle>
          <a:p>
            <a:r>
              <a:rPr lang="en-US" dirty="0">
                <a:latin typeface="Amazon Ember Display Heavy" panose="04020705040A02060702" pitchFamily="82" charset="0"/>
              </a:rPr>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940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only</a:t>
            </a:r>
          </a:p>
        </p:txBody>
      </p:sp>
    </p:spTree>
    <p:custDataLst>
      <p:tags r:id="rId1"/>
    </p:custDataLst>
    <p:extLst>
      <p:ext uri="{BB962C8B-B14F-4D97-AF65-F5344CB8AC3E}">
        <p14:creationId xmlns:p14="http://schemas.microsoft.com/office/powerpoint/2010/main" val="3581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ptional">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optional</a:t>
            </a:r>
          </a:p>
        </p:txBody>
      </p:sp>
    </p:spTree>
    <p:custDataLst>
      <p:tags r:id="rId1"/>
    </p:custDataLst>
    <p:extLst>
      <p:ext uri="{BB962C8B-B14F-4D97-AF65-F5344CB8AC3E}">
        <p14:creationId xmlns:p14="http://schemas.microsoft.com/office/powerpoint/2010/main" val="354876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latin typeface="Amazon Ember Display Heavy" panose="04020705040A02060702" pitchFamily="82" charset="0"/>
              </a:rPr>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a:t>Click to edit Master text styles</a:t>
            </a:r>
          </a:p>
          <a:p>
            <a:pPr marL="230188" lvl="1" indent="-230188" defTabSz="228600">
              <a:lnSpc>
                <a:spcPct val="100000"/>
              </a:lnSpc>
              <a:spcBef>
                <a:spcPts val="500"/>
              </a:spcBef>
              <a:spcAft>
                <a:spcPts val="600"/>
              </a:spcAft>
              <a:buFont typeface="Amazon Ember Display"/>
            </a:pPr>
            <a:r>
              <a:rPr lang="en-US"/>
              <a:t>Second level</a:t>
            </a:r>
          </a:p>
          <a:p>
            <a:pPr marL="230188" lvl="2" indent="-230188" defTabSz="228600">
              <a:lnSpc>
                <a:spcPct val="100000"/>
              </a:lnSpc>
              <a:spcBef>
                <a:spcPts val="500"/>
              </a:spcBef>
              <a:spcAft>
                <a:spcPts val="600"/>
              </a:spcAft>
              <a:buFont typeface="Amazon Ember Display"/>
            </a:pPr>
            <a:r>
              <a:rPr lang="en-US"/>
              <a:t>Third level</a:t>
            </a:r>
          </a:p>
          <a:p>
            <a:pPr marL="230188" lvl="3" indent="-230188" defTabSz="228600">
              <a:lnSpc>
                <a:spcPct val="100000"/>
              </a:lnSpc>
              <a:spcBef>
                <a:spcPts val="500"/>
              </a:spcBef>
              <a:spcAft>
                <a:spcPts val="600"/>
              </a:spcAft>
              <a:buFont typeface="Amazon Ember Display"/>
            </a:pPr>
            <a:r>
              <a:rPr lang="en-US"/>
              <a:t>Fourth level</a:t>
            </a:r>
          </a:p>
          <a:p>
            <a:pPr marL="230188" lvl="4" indent="-230188" defTabSz="228600">
              <a:lnSpc>
                <a:spcPct val="100000"/>
              </a:lnSpc>
              <a:spcBef>
                <a:spcPts val="500"/>
              </a:spcBef>
              <a:spcAft>
                <a:spcPts val="600"/>
              </a:spcAft>
              <a:buFont typeface="Amazon Ember Display"/>
            </a:pPr>
            <a:r>
              <a:rPr lang="en-US"/>
              <a:t>Fifth level</a:t>
            </a:r>
            <a:endParaRPr lang="en-US" dirty="0"/>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86A8BF56-6CB3-514C-9A64-F39D95C9E25B}" type="slidenum">
              <a:rPr lang="en-US" smtClean="0"/>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599" y="6445721"/>
            <a:ext cx="366979" cy="219456"/>
          </a:xfrm>
          <a:prstGeom prst="rect">
            <a:avLst/>
          </a:prstGeom>
        </p:spPr>
      </p:pic>
      <p:pic>
        <p:nvPicPr>
          <p:cNvPr id="88" name="Copyright1">
            <a:extLst>
              <a:ext uri="{FF2B5EF4-FFF2-40B4-BE49-F238E27FC236}">
                <a16:creationId xmlns:a16="http://schemas.microsoft.com/office/drawing/2014/main" id="{D279C8CD-9488-4A44-A4D2-4C5E7235BC34}"/>
              </a:ext>
              <a:ext uri="{C183D7F6-B498-43B3-948B-1728B52AA6E4}">
                <adec:decorative xmlns:adec="http://schemas.microsoft.com/office/drawing/2017/decorative" val="1"/>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787140" y="6446520"/>
            <a:ext cx="4610100" cy="311150"/>
          </a:xfrm>
          <a:prstGeom prst="rect">
            <a:avLst/>
          </a:prstGeom>
        </p:spPr>
      </p:pic>
    </p:spTree>
    <p:extLst>
      <p:ext uri="{BB962C8B-B14F-4D97-AF65-F5344CB8AC3E}">
        <p14:creationId xmlns:p14="http://schemas.microsoft.com/office/powerpoint/2010/main" val="895584001"/>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81" r:id="rId6"/>
    <p:sldLayoutId id="2147483682" r:id="rId7"/>
    <p:sldLayoutId id="2147483678" r:id="rId8"/>
    <p:sldLayoutId id="2147483679" r:id="rId9"/>
    <p:sldLayoutId id="2147483685" r:id="rId10"/>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1.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notesSlide" Target="../notesSlides/notesSlide26.xml"/><Relationship Id="rId7"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hyperlink" Target="https://support.aws.amazon.com/#/contacts/aws-academy"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notesSlide" Target="../notesSlides/notesSlide50.xml"/><Relationship Id="rId7" Type="http://schemas.openxmlformats.org/officeDocument/2006/relationships/image" Target="../media/image221.png"/><Relationship Id="rId2" Type="http://schemas.openxmlformats.org/officeDocument/2006/relationships/slideLayout" Target="../slideLayouts/slideLayout4.xml"/><Relationship Id="rId1" Type="http://schemas.openxmlformats.org/officeDocument/2006/relationships/tags" Target="../tags/tag58.xml"/><Relationship Id="rId6" Type="http://schemas.openxmlformats.org/officeDocument/2006/relationships/image" Target="../media/image211.png"/><Relationship Id="rId5" Type="http://schemas.openxmlformats.org/officeDocument/2006/relationships/image" Target="../media/image200.png"/><Relationship Id="rId9" Type="http://schemas.openxmlformats.org/officeDocument/2006/relationships/image" Target="../media/image24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61.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62.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FC32AD29-A43C-44DA-8A9B-AA56CDD6A3BD}"/>
              </a:ext>
            </a:extLst>
          </p:cNvPr>
          <p:cNvSpPr>
            <a:spLocks noGrp="1"/>
          </p:cNvSpPr>
          <p:nvPr>
            <p:ph type="sldNum" idx="97"/>
          </p:nvPr>
        </p:nvSpPr>
        <p:spPr/>
        <p:txBody>
          <a:bodyPr/>
          <a:lstStyle/>
          <a:p>
            <a:fld id="{86A8BF56-6CB3-514C-9A64-F39D95C9E25B}" type="slidenum">
              <a:rPr lang="en-US" smtClean="0"/>
              <a:pPr/>
              <a:t>1</a:t>
            </a:fld>
            <a:endParaRPr lang="en-US" dirty="0"/>
          </a:p>
        </p:txBody>
      </p:sp>
      <p:sp>
        <p:nvSpPr>
          <p:cNvPr id="4" name="Title 3">
            <a:extLst>
              <a:ext uri="{FF2B5EF4-FFF2-40B4-BE49-F238E27FC236}">
                <a16:creationId xmlns:a16="http://schemas.microsoft.com/office/drawing/2014/main" id="{B8280F18-C51C-09D1-32D4-15F8BDE9C811}"/>
              </a:ext>
            </a:extLst>
          </p:cNvPr>
          <p:cNvSpPr>
            <a:spLocks noGrp="1"/>
          </p:cNvSpPr>
          <p:nvPr>
            <p:ph type="title" idx="1"/>
          </p:nvPr>
        </p:nvSpPr>
        <p:spPr/>
        <p:txBody>
          <a:bodyPr/>
          <a:lstStyle/>
          <a:p>
            <a:r>
              <a:rPr lang="en-US" dirty="0"/>
              <a:t>Types of ML and Aspects of Successful ML Problems</a:t>
            </a:r>
          </a:p>
        </p:txBody>
      </p:sp>
      <p:sp>
        <p:nvSpPr>
          <p:cNvPr id="3" name="Text Placeholder 2">
            <a:extLst>
              <a:ext uri="{FF2B5EF4-FFF2-40B4-BE49-F238E27FC236}">
                <a16:creationId xmlns:a16="http://schemas.microsoft.com/office/drawing/2014/main" id="{F26F2F8D-DD81-7F1D-BB15-F73AC3486DCF}"/>
              </a:ext>
            </a:extLst>
          </p:cNvPr>
          <p:cNvSpPr>
            <a:spLocks noGrp="1"/>
          </p:cNvSpPr>
          <p:nvPr>
            <p:ph type="body" idx="2"/>
          </p:nvPr>
        </p:nvSpPr>
        <p:spPr/>
        <p:txBody>
          <a:bodyPr>
            <a:normAutofit lnSpcReduction="10000"/>
          </a:bodyPr>
          <a:lstStyle/>
          <a:p>
            <a:r>
              <a:rPr lang="en-US" dirty="0"/>
              <a:t>Machine Learning through Application</a:t>
            </a:r>
          </a:p>
        </p:txBody>
      </p:sp>
      <p:sp>
        <p:nvSpPr>
          <p:cNvPr id="6" name="Text Placeholder 5">
            <a:extLst>
              <a:ext uri="{FF2B5EF4-FFF2-40B4-BE49-F238E27FC236}">
                <a16:creationId xmlns:a16="http://schemas.microsoft.com/office/drawing/2014/main" id="{5E84E6F1-2BAF-2DDC-6136-75863B99AC93}"/>
              </a:ext>
            </a:extLst>
          </p:cNvPr>
          <p:cNvSpPr>
            <a:spLocks noGrp="1"/>
          </p:cNvSpPr>
          <p:nvPr>
            <p:ph type="body" idx="98"/>
          </p:nvPr>
        </p:nvSpPr>
        <p:spPr/>
        <p:txBody>
          <a:bodyPr/>
          <a:lstStyle/>
          <a:p>
            <a:r>
              <a:rPr lang="en-US" dirty="0"/>
              <a:t>Module 1 – Lesson 2</a:t>
            </a:r>
          </a:p>
        </p:txBody>
      </p:sp>
    </p:spTree>
    <p:custDataLst>
      <p:tags r:id="rId1"/>
    </p:custDataLst>
    <p:extLst>
      <p:ext uri="{BB962C8B-B14F-4D97-AF65-F5344CB8AC3E}">
        <p14:creationId xmlns:p14="http://schemas.microsoft.com/office/powerpoint/2010/main" val="295218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8FA327-49D6-45DB-BFCE-809FCE8915F6}"/>
              </a:ext>
            </a:extLst>
          </p:cNvPr>
          <p:cNvSpPr>
            <a:spLocks noGrp="1"/>
          </p:cNvSpPr>
          <p:nvPr>
            <p:ph type="sldNum" idx="97"/>
          </p:nvPr>
        </p:nvSpPr>
        <p:spPr/>
        <p:txBody>
          <a:bodyPr/>
          <a:lstStyle/>
          <a:p>
            <a:fld id="{86A8BF56-6CB3-514C-9A64-F39D95C9E25B}" type="slidenum">
              <a:rPr lang="en-US" smtClean="0"/>
              <a:t>10</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ormAutofit/>
          </a:bodyPr>
          <a:lstStyle/>
          <a:p>
            <a:r>
              <a:rPr lang="en-US" dirty="0"/>
              <a:t>Example of features and labels in text data</a:t>
            </a:r>
          </a:p>
        </p:txBody>
      </p:sp>
      <p:sp>
        <p:nvSpPr>
          <p:cNvPr id="3" name="Rectangle 2">
            <a:extLst>
              <a:ext uri="{FF2B5EF4-FFF2-40B4-BE49-F238E27FC236}">
                <a16:creationId xmlns:a16="http://schemas.microsoft.com/office/drawing/2014/main" id="{0CA4EA18-C715-1185-9976-E0D98E5398F9}"/>
              </a:ext>
            </a:extLst>
          </p:cNvPr>
          <p:cNvSpPr/>
          <p:nvPr/>
        </p:nvSpPr>
        <p:spPr>
          <a:xfrm>
            <a:off x="577881" y="4332044"/>
            <a:ext cx="3011993" cy="1794742"/>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rPr>
              <a:t>“This book is pretty good! I would recommend it to my friends.”</a:t>
            </a:r>
          </a:p>
        </p:txBody>
      </p:sp>
      <p:sp>
        <p:nvSpPr>
          <p:cNvPr id="8" name="Callout: Colors menu">
            <a:extLst>
              <a:ext uri="{FF2B5EF4-FFF2-40B4-BE49-F238E27FC236}">
                <a16:creationId xmlns:a16="http://schemas.microsoft.com/office/drawing/2014/main" id="{530766BE-34AB-7935-3604-3A0AD5EEA3FC}"/>
              </a:ext>
              <a:ext uri="{C183D7F6-B498-43B3-948B-1728B52AA6E4}">
                <adec:decorative xmlns:adec="http://schemas.microsoft.com/office/drawing/2017/decorative" val="0"/>
              </a:ext>
            </a:extLst>
          </p:cNvPr>
          <p:cNvSpPr/>
          <p:nvPr/>
        </p:nvSpPr>
        <p:spPr>
          <a:xfrm>
            <a:off x="577880" y="2352801"/>
            <a:ext cx="3011994" cy="1200329"/>
          </a:xfrm>
          <a:prstGeom prst="borderCallout1">
            <a:avLst>
              <a:gd name="adj1" fmla="val 100179"/>
              <a:gd name="adj2" fmla="val 49134"/>
              <a:gd name="adj3" fmla="val 156313"/>
              <a:gd name="adj4" fmla="val 49387"/>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spAutoFit/>
          </a:bodyPr>
          <a:lstStyle/>
          <a:p>
            <a:pPr algn="ctr"/>
            <a:r>
              <a:rPr lang="en-US" sz="2400" dirty="0">
                <a:solidFill>
                  <a:schemeClr val="bg1"/>
                </a:solidFill>
              </a:rPr>
              <a:t>To know whether this is a positive review…</a:t>
            </a:r>
            <a:endParaRPr lang="en-US" dirty="0">
              <a:solidFill>
                <a:schemeClr val="bg1"/>
              </a:solidFill>
            </a:endParaRPr>
          </a:p>
        </p:txBody>
      </p:sp>
      <p:sp>
        <p:nvSpPr>
          <p:cNvPr id="10" name="Callout: Colors menu">
            <a:extLst>
              <a:ext uri="{FF2B5EF4-FFF2-40B4-BE49-F238E27FC236}">
                <a16:creationId xmlns:a16="http://schemas.microsoft.com/office/drawing/2014/main" id="{0E9841B6-94B1-EF1D-9179-DAF12FE210B2}"/>
              </a:ext>
              <a:ext uri="{C183D7F6-B498-43B3-948B-1728B52AA6E4}">
                <adec:decorative xmlns:adec="http://schemas.microsoft.com/office/drawing/2017/decorative" val="0"/>
              </a:ext>
            </a:extLst>
          </p:cNvPr>
          <p:cNvSpPr/>
          <p:nvPr/>
        </p:nvSpPr>
        <p:spPr>
          <a:xfrm>
            <a:off x="7923369" y="2036391"/>
            <a:ext cx="3200038" cy="1200329"/>
          </a:xfrm>
          <a:prstGeom prst="borderCallout1">
            <a:avLst>
              <a:gd name="adj1" fmla="val 55175"/>
              <a:gd name="adj2" fmla="val 1810"/>
              <a:gd name="adj3" fmla="val 55413"/>
              <a:gd name="adj4" fmla="val -12501"/>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spAutoFit/>
          </a:bodyPr>
          <a:lstStyle/>
          <a:p>
            <a:pPr algn="ctr"/>
            <a:r>
              <a:rPr lang="en-US" sz="2400" dirty="0">
                <a:solidFill>
                  <a:schemeClr val="bg1"/>
                </a:solidFill>
              </a:rPr>
              <a:t>Use the words as features to train the model</a:t>
            </a:r>
            <a:endParaRPr lang="en-US" dirty="0">
              <a:solidFill>
                <a:schemeClr val="bg1"/>
              </a:solidFill>
            </a:endParaRPr>
          </a:p>
        </p:txBody>
      </p:sp>
      <p:sp>
        <p:nvSpPr>
          <p:cNvPr id="6" name="Rectangle 5">
            <a:extLst>
              <a:ext uri="{FF2B5EF4-FFF2-40B4-BE49-F238E27FC236}">
                <a16:creationId xmlns:a16="http://schemas.microsoft.com/office/drawing/2014/main" id="{98555873-3A88-8A08-D3F1-DA261ADECD9E}"/>
              </a:ext>
            </a:extLst>
          </p:cNvPr>
          <p:cNvSpPr/>
          <p:nvPr/>
        </p:nvSpPr>
        <p:spPr>
          <a:xfrm>
            <a:off x="4710901" y="1309457"/>
            <a:ext cx="2770199" cy="302258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rPr>
              <a:t>“This”, “book”, “is”, “pretty”, “good”, “I”, “would”, “recommend”, “it”, “to”, “my”, “friends”</a:t>
            </a:r>
          </a:p>
        </p:txBody>
      </p:sp>
      <p:sp>
        <p:nvSpPr>
          <p:cNvPr id="9" name="Arrow: Right 29">
            <a:extLst>
              <a:ext uri="{FF2B5EF4-FFF2-40B4-BE49-F238E27FC236}">
                <a16:creationId xmlns:a16="http://schemas.microsoft.com/office/drawing/2014/main" id="{32C69D28-892D-0916-E6DA-814189105219}"/>
              </a:ext>
              <a:ext uri="{C183D7F6-B498-43B3-948B-1728B52AA6E4}">
                <adec:decorative xmlns:adec="http://schemas.microsoft.com/office/drawing/2017/decorative" val="1"/>
              </a:ext>
            </a:extLst>
          </p:cNvPr>
          <p:cNvSpPr/>
          <p:nvPr/>
        </p:nvSpPr>
        <p:spPr>
          <a:xfrm rot="19496313">
            <a:off x="3648372" y="3466986"/>
            <a:ext cx="929858" cy="497393"/>
          </a:xfrm>
          <a:prstGeom prst="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Callout: Colors menu">
            <a:extLst>
              <a:ext uri="{FF2B5EF4-FFF2-40B4-BE49-F238E27FC236}">
                <a16:creationId xmlns:a16="http://schemas.microsoft.com/office/drawing/2014/main" id="{0F084A17-B508-033A-FD99-D42FC5F311E7}"/>
              </a:ext>
              <a:ext uri="{C183D7F6-B498-43B3-948B-1728B52AA6E4}">
                <adec:decorative xmlns:adec="http://schemas.microsoft.com/office/drawing/2017/decorative" val="0"/>
              </a:ext>
            </a:extLst>
          </p:cNvPr>
          <p:cNvSpPr/>
          <p:nvPr/>
        </p:nvSpPr>
        <p:spPr>
          <a:xfrm>
            <a:off x="4523684" y="4891640"/>
            <a:ext cx="3650066" cy="830997"/>
          </a:xfrm>
          <a:prstGeom prst="borderCallout1">
            <a:avLst>
              <a:gd name="adj1" fmla="val 51471"/>
              <a:gd name="adj2" fmla="val 100140"/>
              <a:gd name="adj3" fmla="val 51969"/>
              <a:gd name="adj4" fmla="val 117346"/>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spAutoFit/>
          </a:bodyPr>
          <a:lstStyle/>
          <a:p>
            <a:pPr algn="ctr"/>
            <a:r>
              <a:rPr lang="en-US" sz="2400" dirty="0">
                <a:solidFill>
                  <a:schemeClr val="bg1"/>
                </a:solidFill>
              </a:rPr>
              <a:t>Along with the label: sentiment = “positive”</a:t>
            </a:r>
          </a:p>
        </p:txBody>
      </p:sp>
      <p:sp>
        <p:nvSpPr>
          <p:cNvPr id="12" name="Arrow: Right 29">
            <a:extLst>
              <a:ext uri="{FF2B5EF4-FFF2-40B4-BE49-F238E27FC236}">
                <a16:creationId xmlns:a16="http://schemas.microsoft.com/office/drawing/2014/main" id="{6F4D31EC-23A3-14A4-C26F-B449B288EDBE}"/>
              </a:ext>
              <a:ext uri="{C183D7F6-B498-43B3-948B-1728B52AA6E4}">
                <adec:decorative xmlns:adec="http://schemas.microsoft.com/office/drawing/2017/decorative" val="1"/>
              </a:ext>
            </a:extLst>
          </p:cNvPr>
          <p:cNvSpPr/>
          <p:nvPr/>
        </p:nvSpPr>
        <p:spPr>
          <a:xfrm rot="1928596">
            <a:off x="7708821" y="3787092"/>
            <a:ext cx="929858" cy="497393"/>
          </a:xfrm>
          <a:prstGeom prst="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75E07A4-0753-2D04-5DD1-D2D062EA4145}"/>
              </a:ext>
            </a:extLst>
          </p:cNvPr>
          <p:cNvSpPr/>
          <p:nvPr/>
        </p:nvSpPr>
        <p:spPr>
          <a:xfrm>
            <a:off x="8781827" y="4239839"/>
            <a:ext cx="2770199" cy="193794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rPr>
              <a:t>Sentiment: “positive”</a:t>
            </a:r>
          </a:p>
        </p:txBody>
      </p:sp>
    </p:spTree>
    <p:custDataLst>
      <p:tags r:id="rId1"/>
    </p:custDataLst>
    <p:extLst>
      <p:ext uri="{BB962C8B-B14F-4D97-AF65-F5344CB8AC3E}">
        <p14:creationId xmlns:p14="http://schemas.microsoft.com/office/powerpoint/2010/main" val="38713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6" grpId="0" animBg="1"/>
      <p:bldP spid="9" grpId="0" animBg="1"/>
      <p:bldP spid="11" grpId="0" animBg="1"/>
      <p:bldP spid="1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C74B95-46EC-4FD4-A069-7DDFA07AF25D}"/>
              </a:ext>
            </a:extLst>
          </p:cNvPr>
          <p:cNvSpPr>
            <a:spLocks noGrp="1"/>
          </p:cNvSpPr>
          <p:nvPr>
            <p:ph type="sldNum" idx="97"/>
          </p:nvPr>
        </p:nvSpPr>
        <p:spPr/>
        <p:txBody>
          <a:bodyPr/>
          <a:lstStyle/>
          <a:p>
            <a:fld id="{86A8BF56-6CB3-514C-9A64-F39D95C9E25B}" type="slidenum">
              <a:rPr lang="en-US" smtClean="0"/>
              <a:pPr/>
              <a:t>11</a:t>
            </a:fld>
            <a:endParaRPr lang="en-US" dirty="0"/>
          </a:p>
        </p:txBody>
      </p:sp>
      <p:sp>
        <p:nvSpPr>
          <p:cNvPr id="4" name="Title 3">
            <a:extLst>
              <a:ext uri="{FF2B5EF4-FFF2-40B4-BE49-F238E27FC236}">
                <a16:creationId xmlns:a16="http://schemas.microsoft.com/office/drawing/2014/main" id="{28E15233-A1C3-0E46-AA13-CCE9EEFE031C}"/>
              </a:ext>
            </a:extLst>
          </p:cNvPr>
          <p:cNvSpPr>
            <a:spLocks noGrp="1"/>
          </p:cNvSpPr>
          <p:nvPr>
            <p:ph type="title" idx="1"/>
          </p:nvPr>
        </p:nvSpPr>
        <p:spPr/>
        <p:txBody>
          <a:bodyPr/>
          <a:lstStyle/>
          <a:p>
            <a:r>
              <a:rPr lang="en-US" dirty="0"/>
              <a:t>Multimodal data: Features and labels</a:t>
            </a:r>
          </a:p>
        </p:txBody>
      </p:sp>
      <p:sp>
        <p:nvSpPr>
          <p:cNvPr id="5" name="Content Placeholder 4">
            <a:extLst>
              <a:ext uri="{FF2B5EF4-FFF2-40B4-BE49-F238E27FC236}">
                <a16:creationId xmlns:a16="http://schemas.microsoft.com/office/drawing/2014/main" id="{0C2DA70F-FC0E-6448-8C50-B406DA12C736}"/>
              </a:ext>
            </a:extLst>
          </p:cNvPr>
          <p:cNvSpPr>
            <a:spLocks noGrp="1"/>
          </p:cNvSpPr>
          <p:nvPr>
            <p:ph idx="2"/>
          </p:nvPr>
        </p:nvSpPr>
        <p:spPr/>
        <p:txBody>
          <a:bodyPr/>
          <a:lstStyle/>
          <a:p>
            <a:r>
              <a:rPr lang="en-US" sz="2400" b="1" dirty="0">
                <a:solidFill>
                  <a:schemeClr val="accent6"/>
                </a:solidFill>
              </a:rPr>
              <a:t>Multimodal: </a:t>
            </a:r>
            <a:r>
              <a:rPr lang="en-US" sz="2400" dirty="0"/>
              <a:t>Combination of data types (tabular, text, and image)</a:t>
            </a:r>
          </a:p>
          <a:p>
            <a:r>
              <a:rPr lang="en-US" sz="2400" b="1" dirty="0">
                <a:solidFill>
                  <a:schemeClr val="accent6"/>
                </a:solidFill>
              </a:rPr>
              <a:t>Label: </a:t>
            </a:r>
            <a:r>
              <a:rPr lang="en-US" sz="2400" dirty="0"/>
              <a:t>Categorical values (such as purchase category) or numerical values (such as sale price, showed in the picture)</a:t>
            </a:r>
          </a:p>
        </p:txBody>
      </p:sp>
      <p:pic>
        <p:nvPicPr>
          <p:cNvPr id="7" name="Picture 6" descr="Table with callouts to identify features and labels. See details in notes.">
            <a:extLst>
              <a:ext uri="{FF2B5EF4-FFF2-40B4-BE49-F238E27FC236}">
                <a16:creationId xmlns:a16="http://schemas.microsoft.com/office/drawing/2014/main" id="{879DA33F-64B7-4328-92A3-530A0B6C8912}"/>
              </a:ext>
            </a:extLst>
          </p:cNvPr>
          <p:cNvPicPr>
            <a:picLocks noChangeAspect="1"/>
          </p:cNvPicPr>
          <p:nvPr/>
        </p:nvPicPr>
        <p:blipFill>
          <a:blip r:embed="rId4"/>
          <a:stretch>
            <a:fillRect/>
          </a:stretch>
        </p:blipFill>
        <p:spPr>
          <a:xfrm>
            <a:off x="2718524" y="2573919"/>
            <a:ext cx="6754953" cy="3749365"/>
          </a:xfrm>
          <a:prstGeom prst="rect">
            <a:avLst/>
          </a:prstGeom>
        </p:spPr>
      </p:pic>
    </p:spTree>
    <p:custDataLst>
      <p:tags r:id="rId1"/>
    </p:custDataLst>
    <p:extLst>
      <p:ext uri="{BB962C8B-B14F-4D97-AF65-F5344CB8AC3E}">
        <p14:creationId xmlns:p14="http://schemas.microsoft.com/office/powerpoint/2010/main" val="380262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964F53-864E-466D-B57D-781CD4DDD122}"/>
              </a:ext>
            </a:extLst>
          </p:cNvPr>
          <p:cNvSpPr>
            <a:spLocks noGrp="1"/>
          </p:cNvSpPr>
          <p:nvPr>
            <p:ph type="sldNum" idx="97"/>
          </p:nvPr>
        </p:nvSpPr>
        <p:spPr/>
        <p:txBody>
          <a:bodyPr/>
          <a:lstStyle/>
          <a:p>
            <a:fld id="{86A8BF56-6CB3-514C-9A64-F39D95C9E25B}" type="slidenum">
              <a:rPr lang="en-US" smtClean="0"/>
              <a:t>12</a:t>
            </a:fld>
            <a:endParaRPr lang="en-US" dirty="0"/>
          </a:p>
        </p:txBody>
      </p:sp>
      <p:sp>
        <p:nvSpPr>
          <p:cNvPr id="2" name="Title 1">
            <a:extLst>
              <a:ext uri="{FF2B5EF4-FFF2-40B4-BE49-F238E27FC236}">
                <a16:creationId xmlns:a16="http://schemas.microsoft.com/office/drawing/2014/main" id="{3FDFA00D-89E3-E74F-87AA-BAC57C7D482C}"/>
              </a:ext>
            </a:extLst>
          </p:cNvPr>
          <p:cNvSpPr>
            <a:spLocks noGrp="1"/>
          </p:cNvSpPr>
          <p:nvPr>
            <p:ph type="title" idx="1"/>
          </p:nvPr>
        </p:nvSpPr>
        <p:spPr/>
        <p:txBody>
          <a:bodyPr/>
          <a:lstStyle/>
          <a:p>
            <a:r>
              <a:rPr lang="en-US" dirty="0"/>
              <a:t>Types of ML</a:t>
            </a:r>
          </a:p>
        </p:txBody>
      </p:sp>
    </p:spTree>
    <p:custDataLst>
      <p:tags r:id="rId1"/>
    </p:custDataLst>
    <p:extLst>
      <p:ext uri="{BB962C8B-B14F-4D97-AF65-F5344CB8AC3E}">
        <p14:creationId xmlns:p14="http://schemas.microsoft.com/office/powerpoint/2010/main" val="53237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1A009B-A1B5-4588-8BF6-AA0E6C505F67}"/>
              </a:ext>
            </a:extLst>
          </p:cNvPr>
          <p:cNvSpPr>
            <a:spLocks noGrp="1"/>
          </p:cNvSpPr>
          <p:nvPr>
            <p:ph type="sldNum" idx="97"/>
          </p:nvPr>
        </p:nvSpPr>
        <p:spPr/>
        <p:txBody>
          <a:bodyPr/>
          <a:lstStyle/>
          <a:p>
            <a:fld id="{86A8BF56-6CB3-514C-9A64-F39D95C9E25B}" type="slidenum">
              <a:rPr lang="en-US" smtClean="0"/>
              <a:t>13</a:t>
            </a:fld>
            <a:endParaRPr lang="en-US" dirty="0"/>
          </a:p>
        </p:txBody>
      </p:sp>
      <p:sp>
        <p:nvSpPr>
          <p:cNvPr id="2" name="Title 1">
            <a:extLst>
              <a:ext uri="{FF2B5EF4-FFF2-40B4-BE49-F238E27FC236}">
                <a16:creationId xmlns:a16="http://schemas.microsoft.com/office/drawing/2014/main" id="{BDB1AE66-AE35-A040-98C0-AC8FFD0BE221}"/>
              </a:ext>
            </a:extLst>
          </p:cNvPr>
          <p:cNvSpPr>
            <a:spLocks noGrp="1"/>
          </p:cNvSpPr>
          <p:nvPr>
            <p:ph type="title" idx="1"/>
          </p:nvPr>
        </p:nvSpPr>
        <p:spPr/>
        <p:txBody>
          <a:bodyPr>
            <a:normAutofit/>
          </a:bodyPr>
          <a:lstStyle/>
          <a:p>
            <a:r>
              <a:rPr lang="en-US" dirty="0"/>
              <a:t>Comparing supervised and unsupervised learning</a:t>
            </a:r>
          </a:p>
        </p:txBody>
      </p:sp>
      <p:sp>
        <p:nvSpPr>
          <p:cNvPr id="9" name="Rounded Rectangle 82">
            <a:extLst>
              <a:ext uri="{FF2B5EF4-FFF2-40B4-BE49-F238E27FC236}">
                <a16:creationId xmlns:a16="http://schemas.microsoft.com/office/drawing/2014/main" id="{2BAC5DFB-FA67-42A0-87B9-34B091B91A45}"/>
              </a:ext>
            </a:extLst>
          </p:cNvPr>
          <p:cNvSpPr/>
          <p:nvPr/>
        </p:nvSpPr>
        <p:spPr>
          <a:xfrm>
            <a:off x="1525749" y="1830149"/>
            <a:ext cx="3094086" cy="103089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Supervised learning</a:t>
            </a:r>
          </a:p>
        </p:txBody>
      </p:sp>
      <p:sp>
        <p:nvSpPr>
          <p:cNvPr id="34" name="Rounded Rectangular Callout 33">
            <a:extLst>
              <a:ext uri="{FF2B5EF4-FFF2-40B4-BE49-F238E27FC236}">
                <a16:creationId xmlns:a16="http://schemas.microsoft.com/office/drawing/2014/main" id="{D597CBB6-299F-DB42-A35E-A6254D0B761F}"/>
              </a:ext>
            </a:extLst>
          </p:cNvPr>
          <p:cNvSpPr/>
          <p:nvPr/>
        </p:nvSpPr>
        <p:spPr>
          <a:xfrm>
            <a:off x="3522555" y="3157250"/>
            <a:ext cx="2194560" cy="2286000"/>
          </a:xfrm>
          <a:prstGeom prst="wedgeRoundRectCallout">
            <a:avLst>
              <a:gd name="adj1" fmla="val -41367"/>
              <a:gd name="adj2" fmla="val -59445"/>
              <a:gd name="adj3" fmla="val 16667"/>
            </a:avLst>
          </a:prstGeom>
          <a:solidFill>
            <a:schemeClr val="bg1"/>
          </a:solidFill>
          <a:ln w="254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rPr>
              <a:t>Data is provided </a:t>
            </a:r>
            <a:r>
              <a:rPr lang="en-US" i="1" dirty="0">
                <a:solidFill>
                  <a:srgbClr val="232F3E"/>
                </a:solidFill>
              </a:rPr>
              <a:t>with labels</a:t>
            </a:r>
            <a:r>
              <a:rPr lang="en-US" dirty="0">
                <a:solidFill>
                  <a:srgbClr val="232F3E"/>
                </a:solidFill>
              </a:rPr>
              <a:t>.</a:t>
            </a:r>
            <a:endParaRPr lang="en-US" i="1" dirty="0">
              <a:solidFill>
                <a:srgbClr val="232F3E"/>
              </a:solidFill>
            </a:endParaRPr>
          </a:p>
          <a:p>
            <a:pPr algn="ctr"/>
            <a:endParaRPr lang="en-US" dirty="0">
              <a:solidFill>
                <a:srgbClr val="232F3E"/>
              </a:solidFill>
            </a:endParaRPr>
          </a:p>
          <a:p>
            <a:pPr algn="ctr"/>
            <a:r>
              <a:rPr lang="en-US" dirty="0">
                <a:solidFill>
                  <a:srgbClr val="232F3E"/>
                </a:solidFill>
              </a:rPr>
              <a:t> The model learns by looking at these examples.</a:t>
            </a:r>
          </a:p>
        </p:txBody>
      </p:sp>
      <p:sp>
        <p:nvSpPr>
          <p:cNvPr id="8" name="Rounded Rectangle 77">
            <a:extLst>
              <a:ext uri="{FF2B5EF4-FFF2-40B4-BE49-F238E27FC236}">
                <a16:creationId xmlns:a16="http://schemas.microsoft.com/office/drawing/2014/main" id="{06D27208-4653-481C-A51A-605D0338E8E6}"/>
              </a:ext>
            </a:extLst>
          </p:cNvPr>
          <p:cNvSpPr/>
          <p:nvPr/>
        </p:nvSpPr>
        <p:spPr>
          <a:xfrm>
            <a:off x="7572166" y="1830149"/>
            <a:ext cx="3094086" cy="1030893"/>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Unsupervised learning</a:t>
            </a:r>
          </a:p>
        </p:txBody>
      </p:sp>
      <p:sp>
        <p:nvSpPr>
          <p:cNvPr id="41" name="Rounded Rectangular Callout 40">
            <a:extLst>
              <a:ext uri="{FF2B5EF4-FFF2-40B4-BE49-F238E27FC236}">
                <a16:creationId xmlns:a16="http://schemas.microsoft.com/office/drawing/2014/main" id="{54174180-898F-8A49-9800-756F74E8FB4C}"/>
              </a:ext>
            </a:extLst>
          </p:cNvPr>
          <p:cNvSpPr/>
          <p:nvPr/>
        </p:nvSpPr>
        <p:spPr>
          <a:xfrm>
            <a:off x="6474886" y="3157250"/>
            <a:ext cx="2194560" cy="2286000"/>
          </a:xfrm>
          <a:prstGeom prst="wedgeRoundRectCallout">
            <a:avLst>
              <a:gd name="adj1" fmla="val 46957"/>
              <a:gd name="adj2" fmla="val -60649"/>
              <a:gd name="adj3" fmla="val 16667"/>
            </a:avLst>
          </a:prstGeom>
          <a:solidFill>
            <a:schemeClr val="bg1"/>
          </a:solidFill>
          <a:ln w="254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rPr>
              <a:t>Data is provided </a:t>
            </a:r>
            <a:r>
              <a:rPr lang="en-US" i="1" dirty="0">
                <a:solidFill>
                  <a:srgbClr val="232F3E"/>
                </a:solidFill>
              </a:rPr>
              <a:t>without labels</a:t>
            </a:r>
            <a:r>
              <a:rPr lang="en-US" dirty="0">
                <a:solidFill>
                  <a:srgbClr val="232F3E"/>
                </a:solidFill>
              </a:rPr>
              <a:t>.</a:t>
            </a:r>
            <a:endParaRPr lang="en-US" i="1" dirty="0">
              <a:solidFill>
                <a:srgbClr val="232F3E"/>
              </a:solidFill>
            </a:endParaRPr>
          </a:p>
          <a:p>
            <a:pPr algn="ctr"/>
            <a:endParaRPr lang="en-US" dirty="0">
              <a:solidFill>
                <a:srgbClr val="232F3E"/>
              </a:solidFill>
            </a:endParaRPr>
          </a:p>
          <a:p>
            <a:pPr algn="ctr"/>
            <a:r>
              <a:rPr lang="en-US" dirty="0">
                <a:solidFill>
                  <a:srgbClr val="232F3E"/>
                </a:solidFill>
              </a:rPr>
              <a:t>The model finds patterns in the data.</a:t>
            </a:r>
          </a:p>
        </p:txBody>
      </p:sp>
    </p:spTree>
    <p:custDataLst>
      <p:tags r:id="rId1"/>
    </p:custDataLst>
    <p:extLst>
      <p:ext uri="{BB962C8B-B14F-4D97-AF65-F5344CB8AC3E}">
        <p14:creationId xmlns:p14="http://schemas.microsoft.com/office/powerpoint/2010/main" val="124680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40C478-8188-40F2-B652-E112B00057C4}"/>
              </a:ext>
            </a:extLst>
          </p:cNvPr>
          <p:cNvSpPr>
            <a:spLocks noGrp="1"/>
          </p:cNvSpPr>
          <p:nvPr>
            <p:ph type="sldNum" idx="97"/>
          </p:nvPr>
        </p:nvSpPr>
        <p:spPr/>
        <p:txBody>
          <a:bodyPr/>
          <a:lstStyle/>
          <a:p>
            <a:fld id="{86A8BF56-6CB3-514C-9A64-F39D95C9E25B}" type="slidenum">
              <a:rPr lang="en-US" smtClean="0"/>
              <a:t>14</a:t>
            </a:fld>
            <a:endParaRPr lang="en-US" dirty="0"/>
          </a:p>
        </p:txBody>
      </p:sp>
      <p:sp>
        <p:nvSpPr>
          <p:cNvPr id="2" name="Title 1">
            <a:extLst>
              <a:ext uri="{FF2B5EF4-FFF2-40B4-BE49-F238E27FC236}">
                <a16:creationId xmlns:a16="http://schemas.microsoft.com/office/drawing/2014/main" id="{BDB1AE66-AE35-A040-98C0-AC8FFD0BE221}"/>
              </a:ext>
            </a:extLst>
          </p:cNvPr>
          <p:cNvSpPr>
            <a:spLocks noGrp="1"/>
          </p:cNvSpPr>
          <p:nvPr>
            <p:ph type="title" idx="1"/>
          </p:nvPr>
        </p:nvSpPr>
        <p:spPr/>
        <p:txBody>
          <a:bodyPr>
            <a:normAutofit/>
          </a:bodyPr>
          <a:lstStyle/>
          <a:p>
            <a:r>
              <a:rPr lang="en-US" dirty="0"/>
              <a:t>Types of ML problems</a:t>
            </a:r>
          </a:p>
        </p:txBody>
      </p:sp>
      <p:pic>
        <p:nvPicPr>
          <p:cNvPr id="58" name="Picture 57" descr="Supervised learning connects to regression, classification, ranking, recommendation, and anomaly detection.">
            <a:extLst>
              <a:ext uri="{FF2B5EF4-FFF2-40B4-BE49-F238E27FC236}">
                <a16:creationId xmlns:a16="http://schemas.microsoft.com/office/drawing/2014/main" id="{00D9B442-4DCD-4205-B64F-D6DEB60F3B81}"/>
              </a:ext>
            </a:extLst>
          </p:cNvPr>
          <p:cNvPicPr>
            <a:picLocks noChangeAspect="1"/>
          </p:cNvPicPr>
          <p:nvPr/>
        </p:nvPicPr>
        <p:blipFill>
          <a:blip r:embed="rId4"/>
          <a:stretch>
            <a:fillRect/>
          </a:stretch>
        </p:blipFill>
        <p:spPr>
          <a:xfrm>
            <a:off x="1337519" y="1444267"/>
            <a:ext cx="8041321" cy="2072820"/>
          </a:xfrm>
          <a:prstGeom prst="rect">
            <a:avLst/>
          </a:prstGeom>
        </p:spPr>
      </p:pic>
      <p:pic>
        <p:nvPicPr>
          <p:cNvPr id="61" name="Picture 60" descr="Unsupervised learning connects to ranking, recommendation, anomaly detection, and clustering.">
            <a:extLst>
              <a:ext uri="{FF2B5EF4-FFF2-40B4-BE49-F238E27FC236}">
                <a16:creationId xmlns:a16="http://schemas.microsoft.com/office/drawing/2014/main" id="{0F545B15-C591-4E02-9F45-96BF7BC955B5}"/>
              </a:ext>
            </a:extLst>
          </p:cNvPr>
          <p:cNvPicPr>
            <a:picLocks noChangeAspect="1"/>
          </p:cNvPicPr>
          <p:nvPr/>
        </p:nvPicPr>
        <p:blipFill>
          <a:blip r:embed="rId5"/>
          <a:stretch>
            <a:fillRect/>
          </a:stretch>
        </p:blipFill>
        <p:spPr>
          <a:xfrm>
            <a:off x="5108287" y="1444267"/>
            <a:ext cx="5962405" cy="2072820"/>
          </a:xfrm>
          <a:prstGeom prst="rect">
            <a:avLst/>
          </a:prstGeom>
        </p:spPr>
      </p:pic>
      <p:sp>
        <p:nvSpPr>
          <p:cNvPr id="77" name="Rounded Rectangle 80">
            <a:extLst>
              <a:ext uri="{FF2B5EF4-FFF2-40B4-BE49-F238E27FC236}">
                <a16:creationId xmlns:a16="http://schemas.microsoft.com/office/drawing/2014/main" id="{C70D09FC-DD4F-4651-AD28-479F7E7B7220}"/>
              </a:ext>
            </a:extLst>
          </p:cNvPr>
          <p:cNvSpPr/>
          <p:nvPr/>
        </p:nvSpPr>
        <p:spPr>
          <a:xfrm>
            <a:off x="578170" y="3464381"/>
            <a:ext cx="1518699"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4" name="Content Placeholder Reg">
            <a:extLst>
              <a:ext uri="{FF2B5EF4-FFF2-40B4-BE49-F238E27FC236}">
                <a16:creationId xmlns:a16="http://schemas.microsoft.com/office/drawing/2014/main" id="{7996FE31-75C9-4410-8AA3-910FFEED73F8}"/>
              </a:ext>
            </a:extLst>
          </p:cNvPr>
          <p:cNvSpPr txBox="1">
            <a:spLocks/>
          </p:cNvSpPr>
          <p:nvPr/>
        </p:nvSpPr>
        <p:spPr>
          <a:xfrm>
            <a:off x="578170" y="4579160"/>
            <a:ext cx="1517904" cy="830997"/>
          </a:xfrm>
          <a:prstGeom prst="rect">
            <a:avLst/>
          </a:prstGeom>
          <a:noFill/>
          <a:ln w="12700">
            <a:noFill/>
          </a:ln>
        </p:spPr>
        <p:txBody>
          <a:bodyPr vert="horz" lIns="76200" tIns="0" rIns="76200" bIns="0" anchor="t" anchorCtr="0">
            <a:spAutoFit/>
          </a:bodyPr>
          <a:lstStyle>
            <a:defPPr>
              <a:defRPr lang="en-US"/>
            </a:defPPr>
            <a:lvl1pPr defTabSz="914400">
              <a:defRPr sz="1200"/>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ctr" defTabSz="761970">
              <a:defRPr/>
            </a:pPr>
            <a:r>
              <a:rPr lang="en-US" sz="1800" kern="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numerical value</a:t>
            </a:r>
          </a:p>
        </p:txBody>
      </p:sp>
      <p:sp>
        <p:nvSpPr>
          <p:cNvPr id="78" name="Rounded Rectangle 80">
            <a:extLst>
              <a:ext uri="{FF2B5EF4-FFF2-40B4-BE49-F238E27FC236}">
                <a16:creationId xmlns:a16="http://schemas.microsoft.com/office/drawing/2014/main" id="{94FDF538-242D-4345-82AF-937BE5211572}"/>
              </a:ext>
            </a:extLst>
          </p:cNvPr>
          <p:cNvSpPr/>
          <p:nvPr/>
        </p:nvSpPr>
        <p:spPr>
          <a:xfrm>
            <a:off x="2410136" y="3464381"/>
            <a:ext cx="1751357"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5" name="Content Placeholder Class">
            <a:extLst>
              <a:ext uri="{FF2B5EF4-FFF2-40B4-BE49-F238E27FC236}">
                <a16:creationId xmlns:a16="http://schemas.microsoft.com/office/drawing/2014/main" id="{BB13E310-56D8-433D-8C29-9370E2373296}"/>
              </a:ext>
            </a:extLst>
          </p:cNvPr>
          <p:cNvSpPr txBox="1">
            <a:spLocks/>
          </p:cNvSpPr>
          <p:nvPr/>
        </p:nvSpPr>
        <p:spPr>
          <a:xfrm>
            <a:off x="2408955" y="4579160"/>
            <a:ext cx="1755648" cy="553998"/>
          </a:xfrm>
          <a:prstGeom prst="rect">
            <a:avLst/>
          </a:prstGeom>
          <a:noFill/>
          <a:ln w="12700" cap="flat" cmpd="sng" algn="ctr">
            <a:noFill/>
            <a:prstDash val="solid"/>
            <a:round/>
            <a:headEnd type="none" w="med" len="med"/>
            <a:tailEnd type="none" w="med" len="med"/>
          </a:ln>
          <a:effectLst/>
        </p:spPr>
        <p:txBody>
          <a:bodyPr vert="horz" wrap="square" lIns="76200" tIns="0" rIns="76200" bIns="0" numCol="1" rtlCol="0" anchor="t" anchorCtr="0" compatLnSpc="1">
            <a:prstTxWarp prst="textNoShape">
              <a:avLst/>
            </a:prstTxWarp>
            <a:spAutoFit/>
          </a:bodyPr>
          <a:lstStyle>
            <a:defPPr>
              <a:defRPr lang="en-US"/>
            </a:defPPr>
            <a:lvl1pPr marR="0" lvl="0" indent="-179384" algn="ctr" defTabSz="914400" eaLnBrk="0" fontAlgn="base" hangingPunct="0">
              <a:lnSpc>
                <a:spcPct val="100000"/>
              </a:lnSpc>
              <a:spcBef>
                <a:spcPts val="0"/>
              </a:spcBef>
              <a:spcAft>
                <a:spcPct val="0"/>
              </a:spcAft>
              <a:buClr>
                <a:srgbClr val="5B9BD5"/>
              </a:buClr>
              <a:buSzTx/>
              <a:buFontTx/>
              <a:buNone/>
              <a:tabLst/>
              <a:defRPr kumimoji="1" sz="2000" i="0" u="none" strike="noStrike" cap="none" spc="0" normalizeH="0" baseline="0">
                <a:ln>
                  <a:noFill/>
                </a:ln>
                <a:solidFill>
                  <a:prstClr val="white"/>
                </a:solidFill>
                <a:effectLst/>
                <a:uLnTx/>
                <a:uFillTx/>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indent="0">
              <a:spcAft>
                <a:spcPts val="0"/>
              </a:spcAft>
            </a:pPr>
            <a:r>
              <a:rPr lang="en-US" sz="18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Predicting a label</a:t>
            </a:r>
          </a:p>
        </p:txBody>
      </p:sp>
      <p:sp>
        <p:nvSpPr>
          <p:cNvPr id="72" name="Rounded Rectangle 81">
            <a:extLst>
              <a:ext uri="{FF2B5EF4-FFF2-40B4-BE49-F238E27FC236}">
                <a16:creationId xmlns:a16="http://schemas.microsoft.com/office/drawing/2014/main" id="{FC8230C3-075D-448E-BC2E-9AB6FA563619}"/>
              </a:ext>
            </a:extLst>
          </p:cNvPr>
          <p:cNvSpPr/>
          <p:nvPr/>
        </p:nvSpPr>
        <p:spPr>
          <a:xfrm>
            <a:off x="4469282" y="3464381"/>
            <a:ext cx="1270313"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Ranking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8" name="Content Placeholder Rank">
            <a:extLst>
              <a:ext uri="{FF2B5EF4-FFF2-40B4-BE49-F238E27FC236}">
                <a16:creationId xmlns:a16="http://schemas.microsoft.com/office/drawing/2014/main" id="{0545AE4F-B0C3-4DE5-84A9-0E8E7B3D573A}"/>
              </a:ext>
            </a:extLst>
          </p:cNvPr>
          <p:cNvSpPr txBox="1">
            <a:spLocks/>
          </p:cNvSpPr>
          <p:nvPr/>
        </p:nvSpPr>
        <p:spPr>
          <a:xfrm>
            <a:off x="4477484" y="4579160"/>
            <a:ext cx="1271016" cy="1384995"/>
          </a:xfrm>
          <a:prstGeom prst="rect">
            <a:avLst/>
          </a:prstGeom>
          <a:noFill/>
          <a:ln w="12700" cap="flat" cmpd="sng" algn="ctr">
            <a:noFill/>
            <a:prstDash val="solid"/>
            <a:round/>
            <a:headEnd type="none" w="med" len="med"/>
            <a:tailEnd type="none" w="med" len="med"/>
          </a:ln>
          <a:effectLst/>
        </p:spPr>
        <p:txBody>
          <a:bodyPr vert="horz" wrap="square" lIns="76200" tIns="0" rIns="76200" bIns="0" numCol="1" rtlCol="0" anchor="t" anchorCtr="0" compatLnSpc="1">
            <a:prstTxWarp prst="textNoShape">
              <a:avLst/>
            </a:prstTxWarp>
            <a:spAutoFit/>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indent="0">
              <a:spcAft>
                <a:spcPts val="0"/>
              </a:spcAft>
            </a:pPr>
            <a:r>
              <a:rPr lang="en-US" sz="18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Ordering items to find the most relevant</a:t>
            </a:r>
          </a:p>
        </p:txBody>
      </p:sp>
      <p:sp>
        <p:nvSpPr>
          <p:cNvPr id="74" name="Rounded Rectangle 81">
            <a:extLst>
              <a:ext uri="{FF2B5EF4-FFF2-40B4-BE49-F238E27FC236}">
                <a16:creationId xmlns:a16="http://schemas.microsoft.com/office/drawing/2014/main" id="{2A79A585-7F96-4812-9C55-79B72DADC5E0}"/>
              </a:ext>
            </a:extLst>
          </p:cNvPr>
          <p:cNvSpPr/>
          <p:nvPr/>
        </p:nvSpPr>
        <p:spPr>
          <a:xfrm>
            <a:off x="6052862" y="3464381"/>
            <a:ext cx="2242381"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Recommendation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9" name="Content Placeholder Recom">
            <a:extLst>
              <a:ext uri="{FF2B5EF4-FFF2-40B4-BE49-F238E27FC236}">
                <a16:creationId xmlns:a16="http://schemas.microsoft.com/office/drawing/2014/main" id="{F9A16A24-8224-4C20-9C40-49F9377AC013}"/>
              </a:ext>
            </a:extLst>
          </p:cNvPr>
          <p:cNvSpPr txBox="1">
            <a:spLocks/>
          </p:cNvSpPr>
          <p:nvPr/>
        </p:nvSpPr>
        <p:spPr>
          <a:xfrm>
            <a:off x="6061381" y="4579160"/>
            <a:ext cx="2240280" cy="830997"/>
          </a:xfrm>
          <a:prstGeom prst="rect">
            <a:avLst/>
          </a:prstGeom>
          <a:noFill/>
          <a:ln w="12700" cap="flat" cmpd="sng" algn="ctr">
            <a:noFill/>
            <a:prstDash val="solid"/>
            <a:round/>
            <a:headEnd type="none" w="med" len="med"/>
            <a:tailEnd type="none" w="med" len="med"/>
          </a:ln>
          <a:effectLst/>
        </p:spPr>
        <p:txBody>
          <a:bodyPr vert="horz" wrap="square" lIns="76200" tIns="0" rIns="76200" bIns="0" numCol="1" rtlCol="0" anchor="t" anchorCtr="0" compatLnSpc="1">
            <a:prstTxWarp prst="textNoShape">
              <a:avLst/>
            </a:prstTxWarp>
            <a:spAutoFit/>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indent="0">
              <a:spcAft>
                <a:spcPts val="0"/>
              </a:spcAft>
            </a:pPr>
            <a:r>
              <a:rPr lang="en-US" sz="18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Finding relevant items based on past behavior</a:t>
            </a:r>
          </a:p>
        </p:txBody>
      </p:sp>
      <p:sp>
        <p:nvSpPr>
          <p:cNvPr id="75" name="Rounded Rectangle 86">
            <a:extLst>
              <a:ext uri="{FF2B5EF4-FFF2-40B4-BE49-F238E27FC236}">
                <a16:creationId xmlns:a16="http://schemas.microsoft.com/office/drawing/2014/main" id="{134A5141-B921-4CBE-BCCA-4ADA3E66B1CF}"/>
              </a:ext>
            </a:extLst>
          </p:cNvPr>
          <p:cNvSpPr/>
          <p:nvPr/>
        </p:nvSpPr>
        <p:spPr>
          <a:xfrm>
            <a:off x="8608510" y="3464381"/>
            <a:ext cx="1412774"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Anomaly detection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70" name="Content Placeholder Anom">
            <a:extLst>
              <a:ext uri="{FF2B5EF4-FFF2-40B4-BE49-F238E27FC236}">
                <a16:creationId xmlns:a16="http://schemas.microsoft.com/office/drawing/2014/main" id="{91AD7B25-A071-4211-9348-EB1070D985BB}"/>
              </a:ext>
            </a:extLst>
          </p:cNvPr>
          <p:cNvSpPr txBox="1">
            <a:spLocks/>
          </p:cNvSpPr>
          <p:nvPr/>
        </p:nvSpPr>
        <p:spPr>
          <a:xfrm>
            <a:off x="8614542" y="4579160"/>
            <a:ext cx="1412774" cy="1107996"/>
          </a:xfrm>
          <a:prstGeom prst="rect">
            <a:avLst/>
          </a:prstGeom>
          <a:noFill/>
          <a:ln w="12700" cap="flat" cmpd="sng" algn="ctr">
            <a:noFill/>
            <a:prstDash val="solid"/>
            <a:round/>
            <a:headEnd type="none" w="med" len="med"/>
            <a:tailEnd type="none" w="med" len="med"/>
          </a:ln>
          <a:effectLst/>
        </p:spPr>
        <p:txBody>
          <a:bodyPr vert="horz" wrap="square" lIns="76200" tIns="0" rIns="76200" bIns="0" numCol="1" rtlCol="0" anchor="t" anchorCtr="0" compatLnSpc="1">
            <a:prstTxWarp prst="textNoShape">
              <a:avLst/>
            </a:prstTxWarp>
            <a:spAutoFit/>
          </a:bodyPr>
          <a:lstStyle>
            <a:defPPr>
              <a:defRPr lang="en-US"/>
            </a:defPPr>
            <a:lvl1pPr indent="-179384" algn="ctr" eaLnBrk="0" fontAlgn="base" hangingPunct="0">
              <a:spcAft>
                <a:spcPct val="0"/>
              </a:spcAft>
              <a:buClr>
                <a:srgbClr val="5B9BD5"/>
              </a:buClr>
              <a:defRPr kumimoji="1" sz="1667">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indent="0">
              <a:spcAft>
                <a:spcPts val="0"/>
              </a:spcAft>
            </a:pPr>
            <a:r>
              <a:rPr lang="en-US" sz="18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Finding outliers from examples</a:t>
            </a:r>
          </a:p>
        </p:txBody>
      </p:sp>
      <p:sp>
        <p:nvSpPr>
          <p:cNvPr id="73" name="Rounded Rectangle 86">
            <a:extLst>
              <a:ext uri="{FF2B5EF4-FFF2-40B4-BE49-F238E27FC236}">
                <a16:creationId xmlns:a16="http://schemas.microsoft.com/office/drawing/2014/main" id="{A32A19E8-F695-46CC-974F-E673BF180558}"/>
              </a:ext>
            </a:extLst>
          </p:cNvPr>
          <p:cNvSpPr/>
          <p:nvPr/>
        </p:nvSpPr>
        <p:spPr>
          <a:xfrm>
            <a:off x="10334550" y="3464381"/>
            <a:ext cx="1352845"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71" name="Content Placeholder Cluster">
            <a:extLst>
              <a:ext uri="{FF2B5EF4-FFF2-40B4-BE49-F238E27FC236}">
                <a16:creationId xmlns:a16="http://schemas.microsoft.com/office/drawing/2014/main" id="{F070F418-3AF1-45A4-A010-A6D6FD08B66E}"/>
              </a:ext>
            </a:extLst>
          </p:cNvPr>
          <p:cNvSpPr txBox="1">
            <a:spLocks/>
          </p:cNvSpPr>
          <p:nvPr/>
        </p:nvSpPr>
        <p:spPr>
          <a:xfrm>
            <a:off x="10340196" y="4579160"/>
            <a:ext cx="1353312" cy="830997"/>
          </a:xfrm>
          <a:prstGeom prst="rect">
            <a:avLst/>
          </a:prstGeom>
          <a:noFill/>
          <a:ln w="12700" cap="flat" cmpd="sng" algn="ctr">
            <a:noFill/>
            <a:prstDash val="solid"/>
            <a:round/>
            <a:headEnd type="none" w="med" len="med"/>
            <a:tailEnd type="none" w="med" len="med"/>
          </a:ln>
          <a:effectLst/>
        </p:spPr>
        <p:txBody>
          <a:bodyPr vert="horz" wrap="square" lIns="76200" tIns="0" rIns="76200" bIns="0" numCol="1" rtlCol="0" anchor="t" anchorCtr="0" compatLnSpc="1">
            <a:prstTxWarp prst="textNoShape">
              <a:avLst/>
            </a:prstTxWarp>
            <a:spAutoFit/>
          </a:bodyPr>
          <a:lstStyle>
            <a:defPPr>
              <a:defRPr lang="en-US"/>
            </a:defPPr>
            <a:lvl1pPr indent="-179384" algn="ctr" defTabSz="914400" eaLnBrk="0" fontAlgn="base" hangingPunct="0">
              <a:spcAft>
                <a:spcPct val="0"/>
              </a:spcAft>
              <a:buClr>
                <a:srgbClr val="5B9BD5"/>
              </a:buClr>
              <a:defRPr kumimoji="1" sz="2000">
                <a:solidFill>
                  <a:prstClr val="white"/>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indent="0">
              <a:spcAft>
                <a:spcPts val="0"/>
              </a:spcAft>
            </a:pPr>
            <a:r>
              <a:rPr lang="en-US" sz="18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Finding patterns in examples</a:t>
            </a:r>
          </a:p>
        </p:txBody>
      </p:sp>
      <p:sp>
        <p:nvSpPr>
          <p:cNvPr id="79" name="Frame 78">
            <a:extLst>
              <a:ext uri="{FF2B5EF4-FFF2-40B4-BE49-F238E27FC236}">
                <a16:creationId xmlns:a16="http://schemas.microsoft.com/office/drawing/2014/main" id="{D945827D-A020-4B5F-A9C6-D9335D4C7820}"/>
              </a:ext>
              <a:ext uri="{C183D7F6-B498-43B3-948B-1728B52AA6E4}">
                <adec:decorative xmlns:adec="http://schemas.microsoft.com/office/drawing/2017/decorative" val="1"/>
              </a:ext>
            </a:extLst>
          </p:cNvPr>
          <p:cNvSpPr/>
          <p:nvPr/>
        </p:nvSpPr>
        <p:spPr>
          <a:xfrm>
            <a:off x="399772" y="3327116"/>
            <a:ext cx="3940119" cy="1078992"/>
          </a:xfrm>
          <a:prstGeom prst="frame">
            <a:avLst>
              <a:gd name="adj1" fmla="val 455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80" name="Rectangle 79">
            <a:extLst>
              <a:ext uri="{FF2B5EF4-FFF2-40B4-BE49-F238E27FC236}">
                <a16:creationId xmlns:a16="http://schemas.microsoft.com/office/drawing/2014/main" id="{BB7C99D2-5124-445B-9588-F91FB5F424B3}"/>
              </a:ext>
              <a:ext uri="{C183D7F6-B498-43B3-948B-1728B52AA6E4}">
                <adec:decorative xmlns:adec="http://schemas.microsoft.com/office/drawing/2017/decorative" val="1"/>
              </a:ext>
            </a:extLst>
          </p:cNvPr>
          <p:cNvSpPr/>
          <p:nvPr/>
        </p:nvSpPr>
        <p:spPr>
          <a:xfrm>
            <a:off x="10229716" y="3329204"/>
            <a:ext cx="1562513" cy="107481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Tree>
    <p:custDataLst>
      <p:tags r:id="rId1"/>
    </p:custDataLst>
    <p:extLst>
      <p:ext uri="{BB962C8B-B14F-4D97-AF65-F5344CB8AC3E}">
        <p14:creationId xmlns:p14="http://schemas.microsoft.com/office/powerpoint/2010/main" val="104767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5FEF6-9232-44E3-976F-A7FF9AA4A524}"/>
              </a:ext>
            </a:extLst>
          </p:cNvPr>
          <p:cNvSpPr>
            <a:spLocks noGrp="1"/>
          </p:cNvSpPr>
          <p:nvPr>
            <p:ph type="sldNum" idx="97"/>
          </p:nvPr>
        </p:nvSpPr>
        <p:spPr/>
        <p:txBody>
          <a:bodyPr/>
          <a:lstStyle/>
          <a:p>
            <a:fld id="{86A8BF56-6CB3-514C-9A64-F39D95C9E25B}" type="slidenum">
              <a:rPr lang="en-US" smtClean="0"/>
              <a:pPr/>
              <a:t>15</a:t>
            </a:fld>
            <a:endParaRPr lang="en-US" dirty="0"/>
          </a:p>
        </p:txBody>
      </p:sp>
      <p:sp>
        <p:nvSpPr>
          <p:cNvPr id="5" name="Title 4">
            <a:extLst>
              <a:ext uri="{FF2B5EF4-FFF2-40B4-BE49-F238E27FC236}">
                <a16:creationId xmlns:a16="http://schemas.microsoft.com/office/drawing/2014/main" id="{D26FDB1A-4706-4042-B0C3-3B9E0DEA6123}"/>
              </a:ext>
            </a:extLst>
          </p:cNvPr>
          <p:cNvSpPr>
            <a:spLocks noGrp="1"/>
          </p:cNvSpPr>
          <p:nvPr>
            <p:ph type="title" idx="1"/>
          </p:nvPr>
        </p:nvSpPr>
        <p:spPr/>
        <p:txBody>
          <a:bodyPr/>
          <a:lstStyle/>
          <a:p>
            <a:r>
              <a:rPr lang="en-US" dirty="0"/>
              <a:t>Three commonly used types of problems</a:t>
            </a:r>
          </a:p>
        </p:txBody>
      </p:sp>
      <p:sp>
        <p:nvSpPr>
          <p:cNvPr id="15" name="Rounded Rectangle 82">
            <a:extLst>
              <a:ext uri="{FF2B5EF4-FFF2-40B4-BE49-F238E27FC236}">
                <a16:creationId xmlns:a16="http://schemas.microsoft.com/office/drawing/2014/main" id="{A17E171E-328A-4E97-8280-329351F1EB52}"/>
              </a:ext>
            </a:extLst>
          </p:cNvPr>
          <p:cNvSpPr/>
          <p:nvPr/>
        </p:nvSpPr>
        <p:spPr>
          <a:xfrm>
            <a:off x="1643585" y="1830149"/>
            <a:ext cx="3094086" cy="103089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Supervised learning</a:t>
            </a:r>
          </a:p>
        </p:txBody>
      </p:sp>
      <p:sp>
        <p:nvSpPr>
          <p:cNvPr id="24" name="Rounded Rectangle 80">
            <a:extLst>
              <a:ext uri="{FF2B5EF4-FFF2-40B4-BE49-F238E27FC236}">
                <a16:creationId xmlns:a16="http://schemas.microsoft.com/office/drawing/2014/main" id="{D7AE5060-70A0-452F-B097-A1615F34DA99}"/>
              </a:ext>
            </a:extLst>
          </p:cNvPr>
          <p:cNvSpPr/>
          <p:nvPr/>
        </p:nvSpPr>
        <p:spPr>
          <a:xfrm>
            <a:off x="1398967" y="3804738"/>
            <a:ext cx="1518699"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extBox regression ex">
            <a:extLst>
              <a:ext uri="{FF2B5EF4-FFF2-40B4-BE49-F238E27FC236}">
                <a16:creationId xmlns:a16="http://schemas.microsoft.com/office/drawing/2014/main" id="{A6C33522-35FE-8D49-8B85-692AFC116F67}"/>
              </a:ext>
            </a:extLst>
          </p:cNvPr>
          <p:cNvSpPr txBox="1"/>
          <p:nvPr/>
        </p:nvSpPr>
        <p:spPr>
          <a:xfrm>
            <a:off x="1439241" y="4741592"/>
            <a:ext cx="1554480" cy="923330"/>
          </a:xfrm>
          <a:prstGeom prst="rect">
            <a:avLst/>
          </a:prstGeom>
          <a:noFill/>
        </p:spPr>
        <p:txBody>
          <a:bodyPr wrap="square" rtlCol="0">
            <a:spAutoFit/>
          </a:bodyPr>
          <a:lstStyle/>
          <a:p>
            <a:pPr algn="ctr"/>
            <a:r>
              <a:rPr lang="en-US" dirty="0">
                <a:solidFill>
                  <a:srgbClr val="232F3E"/>
                </a:solidFill>
              </a:rPr>
              <a:t>Example: Predict book prices</a:t>
            </a:r>
          </a:p>
        </p:txBody>
      </p:sp>
      <p:sp>
        <p:nvSpPr>
          <p:cNvPr id="31" name="Rounded Rectangle 80">
            <a:extLst>
              <a:ext uri="{FF2B5EF4-FFF2-40B4-BE49-F238E27FC236}">
                <a16:creationId xmlns:a16="http://schemas.microsoft.com/office/drawing/2014/main" id="{3568B37B-1406-4F09-A694-0B7383C58B3D}"/>
              </a:ext>
            </a:extLst>
          </p:cNvPr>
          <p:cNvSpPr/>
          <p:nvPr/>
        </p:nvSpPr>
        <p:spPr>
          <a:xfrm>
            <a:off x="3230933" y="3804738"/>
            <a:ext cx="1751357"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3" name="TextBox class ex">
            <a:extLst>
              <a:ext uri="{FF2B5EF4-FFF2-40B4-BE49-F238E27FC236}">
                <a16:creationId xmlns:a16="http://schemas.microsoft.com/office/drawing/2014/main" id="{57063ABA-F901-F64B-ABD7-0A97EDE7B058}"/>
              </a:ext>
            </a:extLst>
          </p:cNvPr>
          <p:cNvSpPr txBox="1"/>
          <p:nvPr/>
        </p:nvSpPr>
        <p:spPr>
          <a:xfrm>
            <a:off x="3387536" y="4741592"/>
            <a:ext cx="1554480" cy="923330"/>
          </a:xfrm>
          <a:prstGeom prst="rect">
            <a:avLst/>
          </a:prstGeom>
          <a:noFill/>
        </p:spPr>
        <p:txBody>
          <a:bodyPr wrap="square" rtlCol="0">
            <a:spAutoFit/>
          </a:bodyPr>
          <a:lstStyle/>
          <a:p>
            <a:pPr algn="ctr"/>
            <a:r>
              <a:rPr lang="en-US" dirty="0">
                <a:solidFill>
                  <a:srgbClr val="232F3E"/>
                </a:solidFill>
              </a:rPr>
              <a:t>Example: Predict book genres</a:t>
            </a:r>
          </a:p>
        </p:txBody>
      </p:sp>
      <p:sp>
        <p:nvSpPr>
          <p:cNvPr id="16" name="Rounded Rectangle 77">
            <a:extLst>
              <a:ext uri="{FF2B5EF4-FFF2-40B4-BE49-F238E27FC236}">
                <a16:creationId xmlns:a16="http://schemas.microsoft.com/office/drawing/2014/main" id="{BADDEF9F-F91A-4E32-90F1-DF8EFEB92FE5}"/>
              </a:ext>
            </a:extLst>
          </p:cNvPr>
          <p:cNvSpPr/>
          <p:nvPr/>
        </p:nvSpPr>
        <p:spPr>
          <a:xfrm>
            <a:off x="7698948" y="1830149"/>
            <a:ext cx="3094086" cy="1030893"/>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Unsupervised learning</a:t>
            </a:r>
          </a:p>
        </p:txBody>
      </p:sp>
      <p:sp>
        <p:nvSpPr>
          <p:cNvPr id="20" name="Rounded Rectangle 86">
            <a:extLst>
              <a:ext uri="{FF2B5EF4-FFF2-40B4-BE49-F238E27FC236}">
                <a16:creationId xmlns:a16="http://schemas.microsoft.com/office/drawing/2014/main" id="{4EC3792F-8407-4419-B9D0-0E0C4117CAFC}"/>
              </a:ext>
            </a:extLst>
          </p:cNvPr>
          <p:cNvSpPr/>
          <p:nvPr/>
        </p:nvSpPr>
        <p:spPr>
          <a:xfrm>
            <a:off x="8569569" y="3804738"/>
            <a:ext cx="1352845"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4" name="TextBox clus ex">
            <a:extLst>
              <a:ext uri="{FF2B5EF4-FFF2-40B4-BE49-F238E27FC236}">
                <a16:creationId xmlns:a16="http://schemas.microsoft.com/office/drawing/2014/main" id="{C4ADEA31-A91D-E44C-9F8B-075F80222D04}"/>
              </a:ext>
            </a:extLst>
          </p:cNvPr>
          <p:cNvSpPr txBox="1"/>
          <p:nvPr/>
        </p:nvSpPr>
        <p:spPr>
          <a:xfrm>
            <a:off x="8468751" y="4741592"/>
            <a:ext cx="1554480" cy="1477328"/>
          </a:xfrm>
          <a:prstGeom prst="rect">
            <a:avLst/>
          </a:prstGeom>
          <a:noFill/>
        </p:spPr>
        <p:txBody>
          <a:bodyPr wrap="square" rtlCol="0">
            <a:spAutoFit/>
          </a:bodyPr>
          <a:lstStyle/>
          <a:p>
            <a:pPr algn="ctr"/>
            <a:r>
              <a:rPr lang="en-US" dirty="0">
                <a:solidFill>
                  <a:srgbClr val="232F3E"/>
                </a:solidFill>
              </a:rPr>
              <a:t>Example: Identify fraudulent listings for books</a:t>
            </a:r>
          </a:p>
        </p:txBody>
      </p:sp>
      <p:cxnSp>
        <p:nvCxnSpPr>
          <p:cNvPr id="21" name="Straight Connector 20">
            <a:extLst>
              <a:ext uri="{FF2B5EF4-FFF2-40B4-BE49-F238E27FC236}">
                <a16:creationId xmlns:a16="http://schemas.microsoft.com/office/drawing/2014/main" id="{E211E300-F40C-49AD-BD3D-38E8579BF342}"/>
              </a:ext>
              <a:ext uri="{C183D7F6-B498-43B3-948B-1728B52AA6E4}">
                <adec:decorative xmlns:adec="http://schemas.microsoft.com/office/drawing/2017/decorative" val="1"/>
              </a:ext>
            </a:extLst>
          </p:cNvPr>
          <p:cNvCxnSpPr>
            <a:cxnSpLocks/>
            <a:stCxn id="15" idx="2"/>
            <a:endCxn id="24" idx="0"/>
          </p:cNvCxnSpPr>
          <p:nvPr/>
        </p:nvCxnSpPr>
        <p:spPr>
          <a:xfrm flipH="1">
            <a:off x="2158317" y="2861042"/>
            <a:ext cx="1032311" cy="943696"/>
          </a:xfrm>
          <a:prstGeom prst="line">
            <a:avLst/>
          </a:prstGeom>
          <a:solidFill>
            <a:schemeClr val="tx1"/>
          </a:solidFill>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9F249B-6E0D-4702-B64A-5846B45AE0F5}"/>
              </a:ext>
              <a:ext uri="{C183D7F6-B498-43B3-948B-1728B52AA6E4}">
                <adec:decorative xmlns:adec="http://schemas.microsoft.com/office/drawing/2017/decorative" val="1"/>
              </a:ext>
            </a:extLst>
          </p:cNvPr>
          <p:cNvCxnSpPr>
            <a:cxnSpLocks/>
            <a:stCxn id="15" idx="2"/>
            <a:endCxn id="31" idx="0"/>
          </p:cNvCxnSpPr>
          <p:nvPr/>
        </p:nvCxnSpPr>
        <p:spPr>
          <a:xfrm>
            <a:off x="3190628" y="2861042"/>
            <a:ext cx="915984" cy="943696"/>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D1663728-118C-4A6C-845E-EE066D0CC69B}"/>
              </a:ext>
              <a:ext uri="{C183D7F6-B498-43B3-948B-1728B52AA6E4}">
                <adec:decorative xmlns:adec="http://schemas.microsoft.com/office/drawing/2017/decorative" val="1"/>
              </a:ext>
            </a:extLst>
          </p:cNvPr>
          <p:cNvCxnSpPr>
            <a:cxnSpLocks/>
            <a:stCxn id="16" idx="2"/>
            <a:endCxn id="20" idx="0"/>
          </p:cNvCxnSpPr>
          <p:nvPr/>
        </p:nvCxnSpPr>
        <p:spPr>
          <a:xfrm>
            <a:off x="9245991" y="2861042"/>
            <a:ext cx="1" cy="943696"/>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59044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284BB-934D-4AA7-AEA8-3B50B3034A9E}"/>
              </a:ext>
            </a:extLst>
          </p:cNvPr>
          <p:cNvSpPr>
            <a:spLocks noGrp="1"/>
          </p:cNvSpPr>
          <p:nvPr>
            <p:ph type="sldNum" idx="97"/>
          </p:nvPr>
        </p:nvSpPr>
        <p:spPr/>
        <p:txBody>
          <a:bodyPr/>
          <a:lstStyle/>
          <a:p>
            <a:fld id="{86A8BF56-6CB3-514C-9A64-F39D95C9E25B}" type="slidenum">
              <a:rPr lang="en-US" smtClean="0"/>
              <a:t>16</a:t>
            </a:fld>
            <a:endParaRPr lang="en-US" dirty="0"/>
          </a:p>
        </p:txBody>
      </p:sp>
      <p:sp>
        <p:nvSpPr>
          <p:cNvPr id="5" name="Title 4">
            <a:extLst>
              <a:ext uri="{FF2B5EF4-FFF2-40B4-BE49-F238E27FC236}">
                <a16:creationId xmlns:a16="http://schemas.microsoft.com/office/drawing/2014/main" id="{D26FDB1A-4706-4042-B0C3-3B9E0DEA6123}"/>
              </a:ext>
            </a:extLst>
          </p:cNvPr>
          <p:cNvSpPr>
            <a:spLocks noGrp="1"/>
          </p:cNvSpPr>
          <p:nvPr>
            <p:ph type="title" idx="1"/>
          </p:nvPr>
        </p:nvSpPr>
        <p:spPr/>
        <p:txBody>
          <a:bodyPr/>
          <a:lstStyle/>
          <a:p>
            <a:r>
              <a:rPr lang="en-US" dirty="0"/>
              <a:t>Commonly used ML algorithms</a:t>
            </a:r>
          </a:p>
        </p:txBody>
      </p:sp>
      <p:pic>
        <p:nvPicPr>
          <p:cNvPr id="25" name="Supervised">
            <a:extLst>
              <a:ext uri="{FF2B5EF4-FFF2-40B4-BE49-F238E27FC236}">
                <a16:creationId xmlns:a16="http://schemas.microsoft.com/office/drawing/2014/main" id="{3CF31D4F-E972-466F-967C-72EDE915CC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22177" y="1774594"/>
            <a:ext cx="3194581" cy="2030144"/>
          </a:xfrm>
          <a:prstGeom prst="rect">
            <a:avLst/>
          </a:prstGeom>
        </p:spPr>
      </p:pic>
      <p:sp>
        <p:nvSpPr>
          <p:cNvPr id="19" name="Regression">
            <a:extLst>
              <a:ext uri="{FF2B5EF4-FFF2-40B4-BE49-F238E27FC236}">
                <a16:creationId xmlns:a16="http://schemas.microsoft.com/office/drawing/2014/main" id="{BB2E2CED-AB9E-4E45-BD5F-B0E9DB461DC0}"/>
              </a:ext>
            </a:extLst>
          </p:cNvPr>
          <p:cNvSpPr/>
          <p:nvPr/>
        </p:nvSpPr>
        <p:spPr>
          <a:xfrm>
            <a:off x="1398967" y="3804738"/>
            <a:ext cx="1518699"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4" name="Regression ex">
            <a:extLst>
              <a:ext uri="{FF2B5EF4-FFF2-40B4-BE49-F238E27FC236}">
                <a16:creationId xmlns:a16="http://schemas.microsoft.com/office/drawing/2014/main" id="{F8D1C7D0-5244-421D-A6B0-2DD5BA28B573}"/>
              </a:ext>
            </a:extLst>
          </p:cNvPr>
          <p:cNvSpPr txBox="1"/>
          <p:nvPr/>
        </p:nvSpPr>
        <p:spPr>
          <a:xfrm>
            <a:off x="1116745" y="4738565"/>
            <a:ext cx="2286000" cy="1569660"/>
          </a:xfrm>
          <a:prstGeom prst="rect">
            <a:avLst/>
          </a:prstGeom>
          <a:noFill/>
        </p:spPr>
        <p:txBody>
          <a:bodyPr wrap="square" rtlCol="0">
            <a:spAutoFit/>
          </a:bodyPr>
          <a:lstStyle/>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Examples:</a:t>
            </a:r>
          </a:p>
          <a:p>
            <a:pPr marL="173038" indent="-173038">
              <a:buFont typeface="Arial" panose="020B0604020202020204" pitchFamily="34" charset="0"/>
              <a:buChar char="•"/>
            </a:pPr>
            <a:r>
              <a:rPr lang="en-US" sz="1600"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Linear regression</a:t>
            </a:r>
          </a:p>
          <a:p>
            <a:pPr marL="173038" indent="-173038">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K-nearest neighbors (KNN)</a:t>
            </a:r>
          </a:p>
          <a:p>
            <a:pPr marL="173038" indent="-173038">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Neural networks</a:t>
            </a:r>
          </a:p>
          <a:p>
            <a:pPr marL="173038" indent="-173038">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Decision trees</a:t>
            </a:r>
          </a:p>
        </p:txBody>
      </p:sp>
      <p:sp>
        <p:nvSpPr>
          <p:cNvPr id="21" name="Classification">
            <a:extLst>
              <a:ext uri="{FF2B5EF4-FFF2-40B4-BE49-F238E27FC236}">
                <a16:creationId xmlns:a16="http://schemas.microsoft.com/office/drawing/2014/main" id="{8123B0D6-E59C-41BB-B990-5C598A8BB43D}"/>
              </a:ext>
            </a:extLst>
          </p:cNvPr>
          <p:cNvSpPr/>
          <p:nvPr/>
        </p:nvSpPr>
        <p:spPr>
          <a:xfrm>
            <a:off x="3230933" y="3804738"/>
            <a:ext cx="1751357"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1" name="Class ex">
            <a:extLst>
              <a:ext uri="{FF2B5EF4-FFF2-40B4-BE49-F238E27FC236}">
                <a16:creationId xmlns:a16="http://schemas.microsoft.com/office/drawing/2014/main" id="{9117A710-311D-4DCF-8858-E6342A8F806B}"/>
              </a:ext>
            </a:extLst>
          </p:cNvPr>
          <p:cNvSpPr txBox="1"/>
          <p:nvPr/>
        </p:nvSpPr>
        <p:spPr>
          <a:xfrm>
            <a:off x="3402745" y="4738565"/>
            <a:ext cx="3263098" cy="1569660"/>
          </a:xfrm>
          <a:prstGeom prst="rect">
            <a:avLst/>
          </a:prstGeom>
          <a:noFill/>
        </p:spPr>
        <p:txBody>
          <a:bodyPr wrap="square" rtlCol="0">
            <a:spAutoFit/>
          </a:bodyPr>
          <a:lstStyle/>
          <a:p>
            <a:pPr marL="3175"/>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Examples:</a:t>
            </a:r>
          </a:p>
          <a:p>
            <a:pPr marL="173038" indent="-169863">
              <a:buFont typeface="Arial" panose="020B0604020202020204" pitchFamily="34" charset="0"/>
              <a:buChar char="•"/>
            </a:pPr>
            <a:r>
              <a:rPr lang="en-US" sz="1600"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Decision trees</a:t>
            </a:r>
          </a:p>
          <a:p>
            <a:pPr marL="173038" indent="-169863">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Logistic Regression</a:t>
            </a:r>
          </a:p>
          <a:p>
            <a:pPr marL="173038" indent="-169863">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Support vector machines</a:t>
            </a:r>
          </a:p>
          <a:p>
            <a:pPr marL="173038" indent="-169863">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KNN</a:t>
            </a:r>
          </a:p>
          <a:p>
            <a:pPr marL="173038" indent="-169863">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Neural networks</a:t>
            </a:r>
          </a:p>
        </p:txBody>
      </p:sp>
      <p:pic>
        <p:nvPicPr>
          <p:cNvPr id="23" name="Unsupervised">
            <a:extLst>
              <a:ext uri="{FF2B5EF4-FFF2-40B4-BE49-F238E27FC236}">
                <a16:creationId xmlns:a16="http://schemas.microsoft.com/office/drawing/2014/main" id="{AD020B8C-61B1-4FE1-9709-DACBFD8B7D3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45652" y="1830149"/>
            <a:ext cx="3200677" cy="2030144"/>
          </a:xfrm>
          <a:prstGeom prst="rect">
            <a:avLst/>
          </a:prstGeom>
        </p:spPr>
      </p:pic>
      <p:sp>
        <p:nvSpPr>
          <p:cNvPr id="17" name="Clustering">
            <a:extLst>
              <a:ext uri="{FF2B5EF4-FFF2-40B4-BE49-F238E27FC236}">
                <a16:creationId xmlns:a16="http://schemas.microsoft.com/office/drawing/2014/main" id="{6F962BD1-9A2A-4972-8923-5953291942C0}"/>
              </a:ext>
            </a:extLst>
          </p:cNvPr>
          <p:cNvSpPr/>
          <p:nvPr/>
        </p:nvSpPr>
        <p:spPr>
          <a:xfrm>
            <a:off x="8569569" y="3804738"/>
            <a:ext cx="1352845"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0" name="Clustering ex">
            <a:extLst>
              <a:ext uri="{FF2B5EF4-FFF2-40B4-BE49-F238E27FC236}">
                <a16:creationId xmlns:a16="http://schemas.microsoft.com/office/drawing/2014/main" id="{990BAD7D-D0B9-4D3B-86D3-364F8C90CC37}"/>
              </a:ext>
            </a:extLst>
          </p:cNvPr>
          <p:cNvSpPr txBox="1"/>
          <p:nvPr/>
        </p:nvSpPr>
        <p:spPr>
          <a:xfrm>
            <a:off x="8196250" y="4738565"/>
            <a:ext cx="2286000" cy="1569660"/>
          </a:xfrm>
          <a:prstGeom prst="rect">
            <a:avLst/>
          </a:prstGeom>
          <a:noFill/>
        </p:spPr>
        <p:txBody>
          <a:bodyPr wrap="square" rtlCol="0">
            <a:spAutoFit/>
          </a:bodyPr>
          <a:lstStyle/>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Examples:</a:t>
            </a:r>
          </a:p>
          <a:p>
            <a:pPr marL="173038" indent="-173038">
              <a:buFont typeface="Arial" panose="020B0604020202020204" pitchFamily="34" charset="0"/>
              <a:buChar char="•"/>
            </a:pPr>
            <a:r>
              <a:rPr lang="en-US" sz="1600"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K-means</a:t>
            </a:r>
          </a:p>
          <a:p>
            <a:pPr marL="173038" indent="-173038">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Principal component analysis (PCA)</a:t>
            </a:r>
          </a:p>
          <a:p>
            <a:pPr marL="173038" indent="-173038">
              <a:buFont typeface="Arial" panose="020B0604020202020204" pitchFamily="34" charset="0"/>
              <a:buChar char="•"/>
            </a:pPr>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Collaborative filtering</a:t>
            </a:r>
          </a:p>
        </p:txBody>
      </p:sp>
    </p:spTree>
    <p:custDataLst>
      <p:tags r:id="rId1"/>
    </p:custDataLst>
    <p:extLst>
      <p:ext uri="{BB962C8B-B14F-4D97-AF65-F5344CB8AC3E}">
        <p14:creationId xmlns:p14="http://schemas.microsoft.com/office/powerpoint/2010/main" val="301107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DA119B-47D3-4146-BC1B-8129E6C559ED}"/>
              </a:ext>
            </a:extLst>
          </p:cNvPr>
          <p:cNvSpPr>
            <a:spLocks noGrp="1"/>
          </p:cNvSpPr>
          <p:nvPr>
            <p:ph type="sldNum" idx="97"/>
          </p:nvPr>
        </p:nvSpPr>
        <p:spPr/>
        <p:txBody>
          <a:bodyPr/>
          <a:lstStyle/>
          <a:p>
            <a:fld id="{86A8BF56-6CB3-514C-9A64-F39D95C9E25B}" type="slidenum">
              <a:rPr lang="en-US" smtClean="0"/>
              <a:t>17</a:t>
            </a:fld>
            <a:endParaRPr lang="en-US" dirty="0"/>
          </a:p>
        </p:txBody>
      </p:sp>
      <p:sp>
        <p:nvSpPr>
          <p:cNvPr id="2" name="Title 1">
            <a:extLst>
              <a:ext uri="{FF2B5EF4-FFF2-40B4-BE49-F238E27FC236}">
                <a16:creationId xmlns:a16="http://schemas.microsoft.com/office/drawing/2014/main" id="{3FDFA00D-89E3-E74F-87AA-BAC57C7D482C}"/>
              </a:ext>
            </a:extLst>
          </p:cNvPr>
          <p:cNvSpPr>
            <a:spLocks noGrp="1"/>
          </p:cNvSpPr>
          <p:nvPr>
            <p:ph type="title" idx="1"/>
          </p:nvPr>
        </p:nvSpPr>
        <p:spPr/>
        <p:txBody>
          <a:bodyPr/>
          <a:lstStyle/>
          <a:p>
            <a:r>
              <a:rPr lang="en-US" dirty="0"/>
              <a:t>Supervised learning</a:t>
            </a:r>
          </a:p>
        </p:txBody>
      </p:sp>
    </p:spTree>
    <p:custDataLst>
      <p:tags r:id="rId1"/>
    </p:custDataLst>
    <p:extLst>
      <p:ext uri="{BB962C8B-B14F-4D97-AF65-F5344CB8AC3E}">
        <p14:creationId xmlns:p14="http://schemas.microsoft.com/office/powerpoint/2010/main" val="291996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FAEC0-F8A2-4F5B-8D47-3EE2A4577ABB}"/>
              </a:ext>
            </a:extLst>
          </p:cNvPr>
          <p:cNvSpPr>
            <a:spLocks noGrp="1"/>
          </p:cNvSpPr>
          <p:nvPr>
            <p:ph type="sldNum" idx="97"/>
          </p:nvPr>
        </p:nvSpPr>
        <p:spPr/>
        <p:txBody>
          <a:bodyPr/>
          <a:lstStyle/>
          <a:p>
            <a:fld id="{86A8BF56-6CB3-514C-9A64-F39D95C9E25B}" type="slidenum">
              <a:rPr lang="en-US" smtClean="0"/>
              <a:pPr/>
              <a:t>18</a:t>
            </a:fld>
            <a:endParaRPr lang="en-US" dirty="0"/>
          </a:p>
        </p:txBody>
      </p:sp>
      <p:sp>
        <p:nvSpPr>
          <p:cNvPr id="3" name="Title 2">
            <a:extLst>
              <a:ext uri="{FF2B5EF4-FFF2-40B4-BE49-F238E27FC236}">
                <a16:creationId xmlns:a16="http://schemas.microsoft.com/office/drawing/2014/main" id="{685E2EAC-1A64-744E-8115-ECEC4D4CF8B9}"/>
              </a:ext>
            </a:extLst>
          </p:cNvPr>
          <p:cNvSpPr>
            <a:spLocks noGrp="1"/>
          </p:cNvSpPr>
          <p:nvPr>
            <p:ph type="title" idx="1"/>
          </p:nvPr>
        </p:nvSpPr>
        <p:spPr/>
        <p:txBody>
          <a:bodyPr/>
          <a:lstStyle/>
          <a:p>
            <a:r>
              <a:rPr lang="en-US" dirty="0"/>
              <a:t>Supervised learning: Regression</a:t>
            </a:r>
          </a:p>
        </p:txBody>
      </p:sp>
      <p:pic>
        <p:nvPicPr>
          <p:cNvPr id="5" name="Picture 4" descr="Scatterplot of data points with a line of best fit. See details in notes.">
            <a:extLst>
              <a:ext uri="{FF2B5EF4-FFF2-40B4-BE49-F238E27FC236}">
                <a16:creationId xmlns:a16="http://schemas.microsoft.com/office/drawing/2014/main" id="{33BC52A9-FD67-49E3-B7A7-BEC0987B878F}"/>
              </a:ext>
            </a:extLst>
          </p:cNvPr>
          <p:cNvPicPr>
            <a:picLocks noChangeAspect="1"/>
          </p:cNvPicPr>
          <p:nvPr/>
        </p:nvPicPr>
        <p:blipFill>
          <a:blip r:embed="rId4"/>
          <a:stretch>
            <a:fillRect/>
          </a:stretch>
        </p:blipFill>
        <p:spPr>
          <a:xfrm>
            <a:off x="6088796" y="1629925"/>
            <a:ext cx="5159483" cy="2072660"/>
          </a:xfrm>
          <a:prstGeom prst="rect">
            <a:avLst/>
          </a:prstGeom>
        </p:spPr>
      </p:pic>
      <p:pic>
        <p:nvPicPr>
          <p:cNvPr id="15" name="Picture 14" descr="Table related to the scatterplot. See detail in notes.">
            <a:extLst>
              <a:ext uri="{FF2B5EF4-FFF2-40B4-BE49-F238E27FC236}">
                <a16:creationId xmlns:a16="http://schemas.microsoft.com/office/drawing/2014/main" id="{623394C1-17B8-4239-B66D-E7C47F1ED8A1}"/>
              </a:ext>
            </a:extLst>
          </p:cNvPr>
          <p:cNvPicPr>
            <a:picLocks noChangeAspect="1"/>
          </p:cNvPicPr>
          <p:nvPr/>
        </p:nvPicPr>
        <p:blipFill>
          <a:blip r:embed="rId5"/>
          <a:stretch>
            <a:fillRect/>
          </a:stretch>
        </p:blipFill>
        <p:spPr>
          <a:xfrm>
            <a:off x="5486400" y="3931920"/>
            <a:ext cx="6047756" cy="2280102"/>
          </a:xfrm>
          <a:prstGeom prst="rect">
            <a:avLst/>
          </a:prstGeom>
        </p:spPr>
      </p:pic>
      <p:pic>
        <p:nvPicPr>
          <p:cNvPr id="4" name="Picture 3" descr="Regression (quantity).">
            <a:extLst>
              <a:ext uri="{FF2B5EF4-FFF2-40B4-BE49-F238E27FC236}">
                <a16:creationId xmlns:a16="http://schemas.microsoft.com/office/drawing/2014/main" id="{DB18C9B9-B209-46FE-83DA-34E9B9C6CB68}"/>
              </a:ext>
            </a:extLst>
          </p:cNvPr>
          <p:cNvPicPr>
            <a:picLocks noChangeAspect="1"/>
          </p:cNvPicPr>
          <p:nvPr/>
        </p:nvPicPr>
        <p:blipFill>
          <a:blip r:embed="rId6"/>
          <a:stretch>
            <a:fillRect/>
          </a:stretch>
        </p:blipFill>
        <p:spPr>
          <a:xfrm>
            <a:off x="914400" y="1645920"/>
            <a:ext cx="3700593" cy="2889754"/>
          </a:xfrm>
          <a:prstGeom prst="rect">
            <a:avLst/>
          </a:prstGeom>
        </p:spPr>
      </p:pic>
      <p:sp>
        <p:nvSpPr>
          <p:cNvPr id="8" name="TextBox 7">
            <a:extLst>
              <a:ext uri="{FF2B5EF4-FFF2-40B4-BE49-F238E27FC236}">
                <a16:creationId xmlns:a16="http://schemas.microsoft.com/office/drawing/2014/main" id="{BF27A6D2-7AB0-42D2-BF6D-5E1D849DCB6F}"/>
              </a:ext>
            </a:extLst>
          </p:cNvPr>
          <p:cNvSpPr txBox="1"/>
          <p:nvPr/>
        </p:nvSpPr>
        <p:spPr>
          <a:xfrm>
            <a:off x="799454" y="4574542"/>
            <a:ext cx="2286000" cy="584775"/>
          </a:xfrm>
          <a:prstGeom prst="rect">
            <a:avLst/>
          </a:prstGeom>
          <a:noFill/>
        </p:spPr>
        <p:txBody>
          <a:bodyPr wrap="square" rtlCol="0">
            <a:spAutoFit/>
          </a:bodyPr>
          <a:lstStyle/>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Example:</a:t>
            </a:r>
          </a:p>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Linear regression</a:t>
            </a:r>
          </a:p>
        </p:txBody>
      </p:sp>
    </p:spTree>
    <p:custDataLst>
      <p:tags r:id="rId1"/>
    </p:custDataLst>
    <p:extLst>
      <p:ext uri="{BB962C8B-B14F-4D97-AF65-F5344CB8AC3E}">
        <p14:creationId xmlns:p14="http://schemas.microsoft.com/office/powerpoint/2010/main" val="316126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52F92-137B-44FE-B748-B969857F18AA}"/>
              </a:ext>
            </a:extLst>
          </p:cNvPr>
          <p:cNvSpPr>
            <a:spLocks noGrp="1"/>
          </p:cNvSpPr>
          <p:nvPr>
            <p:ph type="sldNum" idx="97"/>
          </p:nvPr>
        </p:nvSpPr>
        <p:spPr/>
        <p:txBody>
          <a:bodyPr/>
          <a:lstStyle/>
          <a:p>
            <a:fld id="{86A8BF56-6CB3-514C-9A64-F39D95C9E25B}" type="slidenum">
              <a:rPr lang="en-US" smtClean="0"/>
              <a:pPr/>
              <a:t>19</a:t>
            </a:fld>
            <a:endParaRPr lang="en-US" dirty="0"/>
          </a:p>
        </p:txBody>
      </p:sp>
      <p:sp>
        <p:nvSpPr>
          <p:cNvPr id="5" name="Title 4">
            <a:extLst>
              <a:ext uri="{FF2B5EF4-FFF2-40B4-BE49-F238E27FC236}">
                <a16:creationId xmlns:a16="http://schemas.microsoft.com/office/drawing/2014/main" id="{58A6478A-7542-C34B-B6F5-90A32B1C029D}"/>
              </a:ext>
            </a:extLst>
          </p:cNvPr>
          <p:cNvSpPr>
            <a:spLocks noGrp="1"/>
          </p:cNvSpPr>
          <p:nvPr>
            <p:ph type="title" idx="1"/>
          </p:nvPr>
        </p:nvSpPr>
        <p:spPr/>
        <p:txBody>
          <a:bodyPr/>
          <a:lstStyle/>
          <a:p>
            <a:r>
              <a:rPr lang="en-US" dirty="0"/>
              <a:t>Supervised learning: Classification</a:t>
            </a:r>
          </a:p>
        </p:txBody>
      </p:sp>
      <p:pic>
        <p:nvPicPr>
          <p:cNvPr id="3" name="Picture 2" descr="Scatterplot with a mix of circles and squares. See details in notes.">
            <a:extLst>
              <a:ext uri="{FF2B5EF4-FFF2-40B4-BE49-F238E27FC236}">
                <a16:creationId xmlns:a16="http://schemas.microsoft.com/office/drawing/2014/main" id="{BB95DA78-5603-443C-AC27-7CF0D89DB7C2}"/>
              </a:ext>
            </a:extLst>
          </p:cNvPr>
          <p:cNvPicPr>
            <a:picLocks noChangeAspect="1"/>
          </p:cNvPicPr>
          <p:nvPr/>
        </p:nvPicPr>
        <p:blipFill>
          <a:blip r:embed="rId4"/>
          <a:stretch>
            <a:fillRect/>
          </a:stretch>
        </p:blipFill>
        <p:spPr>
          <a:xfrm>
            <a:off x="6199023" y="1383445"/>
            <a:ext cx="5633313" cy="2308190"/>
          </a:xfrm>
          <a:prstGeom prst="rect">
            <a:avLst/>
          </a:prstGeom>
        </p:spPr>
      </p:pic>
      <p:pic>
        <p:nvPicPr>
          <p:cNvPr id="12" name="Picture 11" descr="Table with five columns related to the scatterplot. See detail in notes.">
            <a:extLst>
              <a:ext uri="{FF2B5EF4-FFF2-40B4-BE49-F238E27FC236}">
                <a16:creationId xmlns:a16="http://schemas.microsoft.com/office/drawing/2014/main" id="{450C7BE1-674D-4B2A-9F5B-802E33B3025E}"/>
              </a:ext>
            </a:extLst>
          </p:cNvPr>
          <p:cNvPicPr>
            <a:picLocks noChangeAspect="1"/>
          </p:cNvPicPr>
          <p:nvPr/>
        </p:nvPicPr>
        <p:blipFill>
          <a:blip r:embed="rId5"/>
          <a:stretch>
            <a:fillRect/>
          </a:stretch>
        </p:blipFill>
        <p:spPr>
          <a:xfrm>
            <a:off x="5486400" y="3934208"/>
            <a:ext cx="5950212" cy="2280102"/>
          </a:xfrm>
          <a:prstGeom prst="rect">
            <a:avLst/>
          </a:prstGeom>
        </p:spPr>
      </p:pic>
      <p:pic>
        <p:nvPicPr>
          <p:cNvPr id="11" name="Picture 10" descr="Classification (category).">
            <a:extLst>
              <a:ext uri="{FF2B5EF4-FFF2-40B4-BE49-F238E27FC236}">
                <a16:creationId xmlns:a16="http://schemas.microsoft.com/office/drawing/2014/main" id="{90EA875B-4648-4B11-A83F-D0A7D4159969}"/>
              </a:ext>
            </a:extLst>
          </p:cNvPr>
          <p:cNvPicPr>
            <a:picLocks noChangeAspect="1"/>
          </p:cNvPicPr>
          <p:nvPr/>
        </p:nvPicPr>
        <p:blipFill>
          <a:blip r:embed="rId6"/>
          <a:stretch>
            <a:fillRect/>
          </a:stretch>
        </p:blipFill>
        <p:spPr>
          <a:xfrm>
            <a:off x="914400" y="1645920"/>
            <a:ext cx="3706689" cy="2889754"/>
          </a:xfrm>
          <a:prstGeom prst="rect">
            <a:avLst/>
          </a:prstGeom>
        </p:spPr>
      </p:pic>
      <p:sp>
        <p:nvSpPr>
          <p:cNvPr id="122" name="TextBox 121">
            <a:extLst>
              <a:ext uri="{FF2B5EF4-FFF2-40B4-BE49-F238E27FC236}">
                <a16:creationId xmlns:a16="http://schemas.microsoft.com/office/drawing/2014/main" id="{224D0EEC-E0DA-FE47-B89F-5E9E73EC2603}"/>
              </a:ext>
            </a:extLst>
          </p:cNvPr>
          <p:cNvSpPr txBox="1"/>
          <p:nvPr/>
        </p:nvSpPr>
        <p:spPr>
          <a:xfrm>
            <a:off x="2793018" y="4572000"/>
            <a:ext cx="1853345" cy="584775"/>
          </a:xfrm>
          <a:prstGeom prst="rect">
            <a:avLst/>
          </a:prstGeom>
          <a:noFill/>
        </p:spPr>
        <p:txBody>
          <a:bodyPr wrap="square" rtlCol="0">
            <a:spAutoFit/>
          </a:bodyPr>
          <a:lstStyle/>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Example:</a:t>
            </a:r>
          </a:p>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Decision trees</a:t>
            </a:r>
          </a:p>
        </p:txBody>
      </p:sp>
    </p:spTree>
    <p:custDataLst>
      <p:tags r:id="rId1"/>
    </p:custDataLst>
    <p:extLst>
      <p:ext uri="{BB962C8B-B14F-4D97-AF65-F5344CB8AC3E}">
        <p14:creationId xmlns:p14="http://schemas.microsoft.com/office/powerpoint/2010/main" val="215396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C3262-5DCB-4ED8-8D49-461B23B4DFB2}"/>
              </a:ext>
            </a:extLst>
          </p:cNvPr>
          <p:cNvSpPr>
            <a:spLocks noGrp="1"/>
          </p:cNvSpPr>
          <p:nvPr>
            <p:ph type="sldNum" idx="97"/>
          </p:nvPr>
        </p:nvSpPr>
        <p:spPr/>
        <p:txBody>
          <a:bodyPr/>
          <a:lstStyle/>
          <a:p>
            <a:fld id="{86A8BF56-6CB3-514C-9A64-F39D95C9E25B}" type="slidenum">
              <a:rPr lang="en-US" smtClean="0"/>
              <a:pPr/>
              <a:t>2</a:t>
            </a:fld>
            <a:endParaRPr lang="en-US" dirty="0"/>
          </a:p>
        </p:txBody>
      </p:sp>
      <p:sp>
        <p:nvSpPr>
          <p:cNvPr id="2" name="Title 1">
            <a:extLst>
              <a:ext uri="{FF2B5EF4-FFF2-40B4-BE49-F238E27FC236}">
                <a16:creationId xmlns:a16="http://schemas.microsoft.com/office/drawing/2014/main" id="{3C3EF600-126B-961F-2078-65133C5C20C8}"/>
              </a:ext>
            </a:extLst>
          </p:cNvPr>
          <p:cNvSpPr>
            <a:spLocks noGrp="1"/>
          </p:cNvSpPr>
          <p:nvPr>
            <p:ph type="title" idx="1"/>
          </p:nvPr>
        </p:nvSpPr>
        <p:spPr/>
        <p:txBody>
          <a:bodyPr/>
          <a:lstStyle/>
          <a:p>
            <a:r>
              <a:rPr lang="en-US" dirty="0"/>
              <a:t>Today’s activities</a:t>
            </a:r>
          </a:p>
        </p:txBody>
      </p:sp>
      <p:sp>
        <p:nvSpPr>
          <p:cNvPr id="4" name="Text Placeholder 3">
            <a:extLst>
              <a:ext uri="{FF2B5EF4-FFF2-40B4-BE49-F238E27FC236}">
                <a16:creationId xmlns:a16="http://schemas.microsoft.com/office/drawing/2014/main" id="{426F30B1-5C59-1BDF-5D0A-1A71D24ADC14}"/>
              </a:ext>
            </a:extLst>
          </p:cNvPr>
          <p:cNvSpPr>
            <a:spLocks noGrp="1"/>
          </p:cNvSpPr>
          <p:nvPr>
            <p:ph type="body" idx="3"/>
          </p:nvPr>
        </p:nvSpPr>
        <p:spPr/>
        <p:txBody>
          <a:bodyPr/>
          <a:lstStyle/>
          <a:p>
            <a:r>
              <a:rPr lang="en-US" dirty="0"/>
              <a:t>Data in ML: The three most commonly used types</a:t>
            </a:r>
          </a:p>
          <a:p>
            <a:r>
              <a:rPr lang="en-US" dirty="0"/>
              <a:t>Types of ML</a:t>
            </a:r>
          </a:p>
          <a:p>
            <a:pPr lvl="1"/>
            <a:r>
              <a:rPr lang="en-US" dirty="0"/>
              <a:t>Supervised learning</a:t>
            </a:r>
          </a:p>
          <a:p>
            <a:pPr lvl="1"/>
            <a:r>
              <a:rPr lang="en-US" dirty="0"/>
              <a:t>Unsupervised learning</a:t>
            </a:r>
          </a:p>
          <a:p>
            <a:r>
              <a:rPr lang="en-US" dirty="0"/>
              <a:t>Aspects of successful ML problems</a:t>
            </a:r>
          </a:p>
          <a:p>
            <a:r>
              <a:rPr lang="en-US" dirty="0"/>
              <a:t>Applying MLDQs to some use cases</a:t>
            </a:r>
          </a:p>
        </p:txBody>
      </p:sp>
    </p:spTree>
    <p:custDataLst>
      <p:tags r:id="rId1"/>
    </p:custDataLst>
    <p:extLst>
      <p:ext uri="{BB962C8B-B14F-4D97-AF65-F5344CB8AC3E}">
        <p14:creationId xmlns:p14="http://schemas.microsoft.com/office/powerpoint/2010/main" val="321637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314261-D2DF-4D37-99FF-B5AD74552513}"/>
              </a:ext>
            </a:extLst>
          </p:cNvPr>
          <p:cNvSpPr>
            <a:spLocks noGrp="1"/>
          </p:cNvSpPr>
          <p:nvPr>
            <p:ph type="sldNum" idx="97"/>
          </p:nvPr>
        </p:nvSpPr>
        <p:spPr/>
        <p:txBody>
          <a:bodyPr/>
          <a:lstStyle/>
          <a:p>
            <a:fld id="{86A8BF56-6CB3-514C-9A64-F39D95C9E25B}" type="slidenum">
              <a:rPr lang="en-US" smtClean="0"/>
              <a:t>20</a:t>
            </a:fld>
            <a:endParaRPr lang="en-US" dirty="0"/>
          </a:p>
        </p:txBody>
      </p:sp>
      <p:sp>
        <p:nvSpPr>
          <p:cNvPr id="2" name="Title 1">
            <a:extLst>
              <a:ext uri="{FF2B5EF4-FFF2-40B4-BE49-F238E27FC236}">
                <a16:creationId xmlns:a16="http://schemas.microsoft.com/office/drawing/2014/main" id="{3FDFA00D-89E3-E74F-87AA-BAC57C7D482C}"/>
              </a:ext>
            </a:extLst>
          </p:cNvPr>
          <p:cNvSpPr>
            <a:spLocks noGrp="1"/>
          </p:cNvSpPr>
          <p:nvPr>
            <p:ph type="title" idx="1"/>
          </p:nvPr>
        </p:nvSpPr>
        <p:spPr/>
        <p:txBody>
          <a:bodyPr/>
          <a:lstStyle/>
          <a:p>
            <a:r>
              <a:rPr lang="en-US" dirty="0"/>
              <a:t>Unsupervised learning</a:t>
            </a:r>
          </a:p>
        </p:txBody>
      </p:sp>
    </p:spTree>
    <p:custDataLst>
      <p:tags r:id="rId1"/>
    </p:custDataLst>
    <p:extLst>
      <p:ext uri="{BB962C8B-B14F-4D97-AF65-F5344CB8AC3E}">
        <p14:creationId xmlns:p14="http://schemas.microsoft.com/office/powerpoint/2010/main" val="4121941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A3055C-B5ED-4F9F-940C-33BB512C7607}"/>
              </a:ext>
            </a:extLst>
          </p:cNvPr>
          <p:cNvSpPr>
            <a:spLocks noGrp="1"/>
          </p:cNvSpPr>
          <p:nvPr>
            <p:ph type="sldNum" idx="97"/>
          </p:nvPr>
        </p:nvSpPr>
        <p:spPr/>
        <p:txBody>
          <a:bodyPr/>
          <a:lstStyle/>
          <a:p>
            <a:fld id="{86A8BF56-6CB3-514C-9A64-F39D95C9E25B}" type="slidenum">
              <a:rPr lang="en-US" smtClean="0"/>
              <a:pPr/>
              <a:t>21</a:t>
            </a:fld>
            <a:endParaRPr lang="en-US" dirty="0"/>
          </a:p>
        </p:txBody>
      </p:sp>
      <p:sp>
        <p:nvSpPr>
          <p:cNvPr id="2" name="Title 1">
            <a:extLst>
              <a:ext uri="{FF2B5EF4-FFF2-40B4-BE49-F238E27FC236}">
                <a16:creationId xmlns:a16="http://schemas.microsoft.com/office/drawing/2014/main" id="{920F7FBE-EA81-CE49-8905-A5F98E6C2855}"/>
              </a:ext>
            </a:extLst>
          </p:cNvPr>
          <p:cNvSpPr>
            <a:spLocks noGrp="1"/>
          </p:cNvSpPr>
          <p:nvPr>
            <p:ph type="title" idx="1"/>
          </p:nvPr>
        </p:nvSpPr>
        <p:spPr/>
        <p:txBody>
          <a:bodyPr/>
          <a:lstStyle/>
          <a:p>
            <a:r>
              <a:rPr lang="en-US" dirty="0"/>
              <a:t>Unsupervised learning: Clustering</a:t>
            </a:r>
          </a:p>
        </p:txBody>
      </p:sp>
      <p:pic>
        <p:nvPicPr>
          <p:cNvPr id="6" name="Picture 5" descr="Scatterplot with clusters of dots. Detail in notes.">
            <a:extLst>
              <a:ext uri="{FF2B5EF4-FFF2-40B4-BE49-F238E27FC236}">
                <a16:creationId xmlns:a16="http://schemas.microsoft.com/office/drawing/2014/main" id="{D678265F-52FF-4D8A-B22E-BE7AA7BFBFDE}"/>
              </a:ext>
            </a:extLst>
          </p:cNvPr>
          <p:cNvPicPr>
            <a:picLocks noChangeAspect="1"/>
          </p:cNvPicPr>
          <p:nvPr/>
        </p:nvPicPr>
        <p:blipFill>
          <a:blip r:embed="rId4"/>
          <a:stretch>
            <a:fillRect/>
          </a:stretch>
        </p:blipFill>
        <p:spPr>
          <a:xfrm>
            <a:off x="365760" y="1775183"/>
            <a:ext cx="5433805" cy="1837131"/>
          </a:xfrm>
          <a:prstGeom prst="rect">
            <a:avLst/>
          </a:prstGeom>
        </p:spPr>
      </p:pic>
      <p:pic>
        <p:nvPicPr>
          <p:cNvPr id="8" name="Picture 7" descr="Table with five columns related to the scatterplot. Detail in notes.">
            <a:extLst>
              <a:ext uri="{FF2B5EF4-FFF2-40B4-BE49-F238E27FC236}">
                <a16:creationId xmlns:a16="http://schemas.microsoft.com/office/drawing/2014/main" id="{1B122368-DBF1-4F74-8D98-F3F8A540B8F4}"/>
              </a:ext>
            </a:extLst>
          </p:cNvPr>
          <p:cNvPicPr>
            <a:picLocks noChangeAspect="1"/>
          </p:cNvPicPr>
          <p:nvPr/>
        </p:nvPicPr>
        <p:blipFill>
          <a:blip r:embed="rId5"/>
          <a:stretch>
            <a:fillRect/>
          </a:stretch>
        </p:blipFill>
        <p:spPr>
          <a:xfrm>
            <a:off x="809201" y="3900312"/>
            <a:ext cx="4779678" cy="2231329"/>
          </a:xfrm>
          <a:prstGeom prst="rect">
            <a:avLst/>
          </a:prstGeom>
        </p:spPr>
      </p:pic>
      <p:pic>
        <p:nvPicPr>
          <p:cNvPr id="4" name="Picture 3">
            <a:extLst>
              <a:ext uri="{FF2B5EF4-FFF2-40B4-BE49-F238E27FC236}">
                <a16:creationId xmlns:a16="http://schemas.microsoft.com/office/drawing/2014/main" id="{6C0A42E1-BB28-4346-971E-CB317449910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30678" y="1775183"/>
            <a:ext cx="3194581" cy="2658086"/>
          </a:xfrm>
          <a:prstGeom prst="rect">
            <a:avLst/>
          </a:prstGeom>
        </p:spPr>
      </p:pic>
    </p:spTree>
    <p:custDataLst>
      <p:tags r:id="rId1"/>
    </p:custDataLst>
    <p:extLst>
      <p:ext uri="{BB962C8B-B14F-4D97-AF65-F5344CB8AC3E}">
        <p14:creationId xmlns:p14="http://schemas.microsoft.com/office/powerpoint/2010/main" val="3623621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3317F-CC28-47D0-AD2A-0A56B8D90C88}"/>
              </a:ext>
            </a:extLst>
          </p:cNvPr>
          <p:cNvSpPr>
            <a:spLocks noGrp="1"/>
          </p:cNvSpPr>
          <p:nvPr>
            <p:ph type="sldNum" idx="97"/>
          </p:nvPr>
        </p:nvSpPr>
        <p:spPr/>
        <p:txBody>
          <a:bodyPr/>
          <a:lstStyle/>
          <a:p>
            <a:fld id="{86A8BF56-6CB3-514C-9A64-F39D95C9E25B}" type="slidenum">
              <a:rPr lang="en-US" smtClean="0"/>
              <a:pPr/>
              <a:t>22</a:t>
            </a:fld>
            <a:endParaRPr lang="en-US" dirty="0"/>
          </a:p>
        </p:txBody>
      </p:sp>
      <p:sp>
        <p:nvSpPr>
          <p:cNvPr id="2" name="Title 1">
            <a:extLst>
              <a:ext uri="{FF2B5EF4-FFF2-40B4-BE49-F238E27FC236}">
                <a16:creationId xmlns:a16="http://schemas.microsoft.com/office/drawing/2014/main" id="{920F7FBE-EA81-CE49-8905-A5F98E6C2855}"/>
              </a:ext>
            </a:extLst>
          </p:cNvPr>
          <p:cNvSpPr>
            <a:spLocks noGrp="1"/>
          </p:cNvSpPr>
          <p:nvPr>
            <p:ph type="title" idx="1"/>
          </p:nvPr>
        </p:nvSpPr>
        <p:spPr/>
        <p:txBody>
          <a:bodyPr/>
          <a:lstStyle/>
          <a:p>
            <a:r>
              <a:rPr lang="en-US" dirty="0"/>
              <a:t>Clustering example: K-means </a:t>
            </a:r>
          </a:p>
        </p:txBody>
      </p:sp>
      <p:pic>
        <p:nvPicPr>
          <p:cNvPr id="54" name="Picture 53" descr="Scatterplot from previous slide but three clusters are represented with separate icons.">
            <a:extLst>
              <a:ext uri="{FF2B5EF4-FFF2-40B4-BE49-F238E27FC236}">
                <a16:creationId xmlns:a16="http://schemas.microsoft.com/office/drawing/2014/main" id="{82F51921-A2E7-4F99-8233-8113624498AE}"/>
              </a:ext>
            </a:extLst>
          </p:cNvPr>
          <p:cNvPicPr>
            <a:picLocks noChangeAspect="1"/>
          </p:cNvPicPr>
          <p:nvPr/>
        </p:nvPicPr>
        <p:blipFill>
          <a:blip r:embed="rId4"/>
          <a:stretch>
            <a:fillRect/>
          </a:stretch>
        </p:blipFill>
        <p:spPr>
          <a:xfrm>
            <a:off x="365760" y="1775183"/>
            <a:ext cx="5433805" cy="1837131"/>
          </a:xfrm>
          <a:prstGeom prst="rect">
            <a:avLst/>
          </a:prstGeom>
        </p:spPr>
      </p:pic>
      <p:pic>
        <p:nvPicPr>
          <p:cNvPr id="13" name="Picture 12" descr="Same data table from the previous slide.">
            <a:extLst>
              <a:ext uri="{FF2B5EF4-FFF2-40B4-BE49-F238E27FC236}">
                <a16:creationId xmlns:a16="http://schemas.microsoft.com/office/drawing/2014/main" id="{D02A26A4-8FA2-487A-9805-7F77EDA2B9C7}"/>
              </a:ext>
            </a:extLst>
          </p:cNvPr>
          <p:cNvPicPr>
            <a:picLocks noChangeAspect="1"/>
          </p:cNvPicPr>
          <p:nvPr/>
        </p:nvPicPr>
        <p:blipFill>
          <a:blip r:embed="rId5"/>
          <a:stretch>
            <a:fillRect/>
          </a:stretch>
        </p:blipFill>
        <p:spPr>
          <a:xfrm>
            <a:off x="809201" y="3900312"/>
            <a:ext cx="4779678" cy="2231329"/>
          </a:xfrm>
          <a:prstGeom prst="rect">
            <a:avLst/>
          </a:prstGeom>
        </p:spPr>
      </p:pic>
      <p:pic>
        <p:nvPicPr>
          <p:cNvPr id="8" name="Picture 7">
            <a:extLst>
              <a:ext uri="{FF2B5EF4-FFF2-40B4-BE49-F238E27FC236}">
                <a16:creationId xmlns:a16="http://schemas.microsoft.com/office/drawing/2014/main" id="{F43E7350-1D48-4EBC-9540-D4DA58168F3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30678" y="1775183"/>
            <a:ext cx="3194581" cy="3395766"/>
          </a:xfrm>
          <a:prstGeom prst="rect">
            <a:avLst/>
          </a:prstGeom>
        </p:spPr>
      </p:pic>
    </p:spTree>
    <p:custDataLst>
      <p:tags r:id="rId1"/>
    </p:custDataLst>
    <p:extLst>
      <p:ext uri="{BB962C8B-B14F-4D97-AF65-F5344CB8AC3E}">
        <p14:creationId xmlns:p14="http://schemas.microsoft.com/office/powerpoint/2010/main" val="180761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97"/>
          </p:nvPr>
        </p:nvSpPr>
        <p:spPr/>
        <p:txBody>
          <a:bodyPr/>
          <a:lstStyle/>
          <a:p>
            <a:fld id="{2613A35D-97EF-7A48-AACF-97D95E22C11E}" type="slidenum">
              <a:rPr lang="en-US" smtClean="0"/>
              <a:pPr/>
              <a:t>23</a:t>
            </a:fld>
            <a:endParaRPr lang="en-US" dirty="0"/>
          </a:p>
        </p:txBody>
      </p:sp>
      <p:sp>
        <p:nvSpPr>
          <p:cNvPr id="4" name="Title 3"/>
          <p:cNvSpPr>
            <a:spLocks noGrp="1"/>
          </p:cNvSpPr>
          <p:nvPr>
            <p:ph type="title" idx="1"/>
          </p:nvPr>
        </p:nvSpPr>
        <p:spPr/>
        <p:txBody>
          <a:bodyPr/>
          <a:lstStyle/>
          <a:p>
            <a:r>
              <a:rPr lang="en-US" dirty="0"/>
              <a:t>Review of ML vocabulary</a:t>
            </a:r>
          </a:p>
        </p:txBody>
      </p:sp>
      <p:sp>
        <p:nvSpPr>
          <p:cNvPr id="5" name="Content Placeholder 4"/>
          <p:cNvSpPr>
            <a:spLocks noGrp="1"/>
          </p:cNvSpPr>
          <p:nvPr>
            <p:ph idx="2"/>
          </p:nvPr>
        </p:nvSpPr>
        <p:spPr/>
        <p:txBody>
          <a:bodyPr/>
          <a:lstStyle/>
          <a:p>
            <a:r>
              <a:rPr lang="en-US" sz="2400" b="1" dirty="0">
                <a:solidFill>
                  <a:schemeClr val="accent6"/>
                </a:solidFill>
              </a:rPr>
              <a:t>Label</a:t>
            </a:r>
            <a:r>
              <a:rPr lang="en-US" sz="2400" dirty="0"/>
              <a:t> = Output that you are trying to predict</a:t>
            </a:r>
          </a:p>
          <a:p>
            <a:r>
              <a:rPr lang="en-US" sz="2400" b="1" dirty="0">
                <a:solidFill>
                  <a:schemeClr val="accent6"/>
                </a:solidFill>
              </a:rPr>
              <a:t>Feature</a:t>
            </a:r>
            <a:r>
              <a:rPr lang="en-US" sz="2400" dirty="0"/>
              <a:t> = Data input to help you make predictions</a:t>
            </a:r>
          </a:p>
          <a:p>
            <a:r>
              <a:rPr lang="en-US" sz="2400" b="1" dirty="0">
                <a:solidFill>
                  <a:schemeClr val="accent6"/>
                </a:solidFill>
              </a:rPr>
              <a:t>Supervised learning</a:t>
            </a:r>
          </a:p>
          <a:p>
            <a:pPr lvl="1"/>
            <a:r>
              <a:rPr lang="en-US" sz="2000" dirty="0"/>
              <a:t>Tries to predict a specific label (such as quantity) by using features</a:t>
            </a:r>
          </a:p>
          <a:p>
            <a:pPr lvl="1"/>
            <a:r>
              <a:rPr lang="en-US" sz="2000" dirty="0"/>
              <a:t>Requires training data with labels</a:t>
            </a:r>
          </a:p>
          <a:p>
            <a:pPr lvl="1"/>
            <a:r>
              <a:rPr lang="en-US" sz="2000" dirty="0"/>
              <a:t>Can directly measure model performance</a:t>
            </a:r>
          </a:p>
          <a:p>
            <a:r>
              <a:rPr lang="en-US" sz="2400" b="1" dirty="0">
                <a:solidFill>
                  <a:schemeClr val="accent6"/>
                </a:solidFill>
              </a:rPr>
              <a:t>Unsupervised learning</a:t>
            </a:r>
          </a:p>
          <a:p>
            <a:pPr lvl="1"/>
            <a:r>
              <a:rPr lang="en-US" sz="2000" dirty="0"/>
              <a:t>Looks for structure or unusual patterns to understand the data</a:t>
            </a:r>
          </a:p>
          <a:p>
            <a:pPr lvl="1"/>
            <a:r>
              <a:rPr lang="en-US" sz="2000" dirty="0"/>
              <a:t>Doesn’t use labeled data</a:t>
            </a:r>
          </a:p>
          <a:p>
            <a:pPr lvl="1"/>
            <a:r>
              <a:rPr lang="en-US" sz="2000" dirty="0"/>
              <a:t>Usually provides an indirect evaluation (because something specific isn’t predicted)</a:t>
            </a:r>
            <a:endParaRPr lang="en-US" sz="2400" dirty="0"/>
          </a:p>
        </p:txBody>
      </p:sp>
    </p:spTree>
    <p:custDataLst>
      <p:tags r:id="rId1"/>
    </p:custDataLst>
    <p:extLst>
      <p:ext uri="{BB962C8B-B14F-4D97-AF65-F5344CB8AC3E}">
        <p14:creationId xmlns:p14="http://schemas.microsoft.com/office/powerpoint/2010/main" val="3179124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41648C-992E-434A-938B-5B7A9B990CAE}"/>
              </a:ext>
            </a:extLst>
          </p:cNvPr>
          <p:cNvSpPr>
            <a:spLocks noGrp="1"/>
          </p:cNvSpPr>
          <p:nvPr>
            <p:ph type="sldNum" idx="97"/>
          </p:nvPr>
        </p:nvSpPr>
        <p:spPr/>
        <p:txBody>
          <a:bodyPr/>
          <a:lstStyle/>
          <a:p>
            <a:fld id="{86A8BF56-6CB3-514C-9A64-F39D95C9E25B}" type="slidenum">
              <a:rPr lang="en-US" smtClean="0"/>
              <a:t>24</a:t>
            </a:fld>
            <a:endParaRPr lang="en-US" dirty="0"/>
          </a:p>
        </p:txBody>
      </p:sp>
      <p:sp>
        <p:nvSpPr>
          <p:cNvPr id="2" name="Title 1">
            <a:extLst>
              <a:ext uri="{FF2B5EF4-FFF2-40B4-BE49-F238E27FC236}">
                <a16:creationId xmlns:a16="http://schemas.microsoft.com/office/drawing/2014/main" id="{69DFBEAC-3C98-D149-B3E8-DB0525260E5F}"/>
              </a:ext>
            </a:extLst>
          </p:cNvPr>
          <p:cNvSpPr>
            <a:spLocks noGrp="1"/>
          </p:cNvSpPr>
          <p:nvPr>
            <p:ph type="title" idx="1"/>
          </p:nvPr>
        </p:nvSpPr>
        <p:spPr/>
        <p:txBody>
          <a:bodyPr/>
          <a:lstStyle/>
          <a:p>
            <a:r>
              <a:rPr lang="en-US" dirty="0"/>
              <a:t>Aspects of successful ML problems</a:t>
            </a:r>
          </a:p>
        </p:txBody>
      </p:sp>
    </p:spTree>
    <p:custDataLst>
      <p:tags r:id="rId1"/>
    </p:custDataLst>
    <p:extLst>
      <p:ext uri="{BB962C8B-B14F-4D97-AF65-F5344CB8AC3E}">
        <p14:creationId xmlns:p14="http://schemas.microsoft.com/office/powerpoint/2010/main" val="303343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15ED90-7D38-6E43-8EAE-D9352B4B0CC5}"/>
              </a:ext>
            </a:extLst>
          </p:cNvPr>
          <p:cNvSpPr>
            <a:spLocks noGrp="1"/>
          </p:cNvSpPr>
          <p:nvPr>
            <p:ph type="sldNum" idx="97"/>
          </p:nvPr>
        </p:nvSpPr>
        <p:spPr/>
        <p:txBody>
          <a:bodyPr/>
          <a:lstStyle/>
          <a:p>
            <a:fld id="{2613A35D-97EF-7A48-AACF-97D95E22C11E}" type="slidenum">
              <a:rPr lang="en-US" smtClean="0"/>
              <a:pPr/>
              <a:t>25</a:t>
            </a:fld>
            <a:endParaRPr lang="en-US" dirty="0"/>
          </a:p>
        </p:txBody>
      </p:sp>
      <p:sp>
        <p:nvSpPr>
          <p:cNvPr id="4" name="Title 3">
            <a:extLst>
              <a:ext uri="{FF2B5EF4-FFF2-40B4-BE49-F238E27FC236}">
                <a16:creationId xmlns:a16="http://schemas.microsoft.com/office/drawing/2014/main" id="{698FAA34-B479-4245-AFF8-1135E05AFA63}"/>
              </a:ext>
            </a:extLst>
          </p:cNvPr>
          <p:cNvSpPr>
            <a:spLocks noGrp="1"/>
          </p:cNvSpPr>
          <p:nvPr>
            <p:ph type="title" idx="1"/>
          </p:nvPr>
        </p:nvSpPr>
        <p:spPr/>
        <p:txBody>
          <a:bodyPr>
            <a:normAutofit fontScale="90000"/>
          </a:bodyPr>
          <a:lstStyle/>
          <a:p>
            <a:r>
              <a:rPr lang="en-US" dirty="0"/>
              <a:t>How do you know if ML is suitable for your problem?</a:t>
            </a:r>
          </a:p>
        </p:txBody>
      </p:sp>
      <p:sp>
        <p:nvSpPr>
          <p:cNvPr id="5" name="Content Placeholder 4">
            <a:extLst>
              <a:ext uri="{FF2B5EF4-FFF2-40B4-BE49-F238E27FC236}">
                <a16:creationId xmlns:a16="http://schemas.microsoft.com/office/drawing/2014/main" id="{D1300BD3-34DD-3141-8677-0F88FA8766BE}"/>
              </a:ext>
            </a:extLst>
          </p:cNvPr>
          <p:cNvSpPr>
            <a:spLocks noGrp="1"/>
          </p:cNvSpPr>
          <p:nvPr>
            <p:ph idx="2"/>
          </p:nvPr>
        </p:nvSpPr>
        <p:spPr/>
        <p:txBody>
          <a:bodyPr/>
          <a:lstStyle/>
          <a:p>
            <a:pPr marL="0" indent="0">
              <a:buNone/>
            </a:pPr>
            <a:r>
              <a:rPr lang="en-US" dirty="0"/>
              <a:t>Not all problems are suitable for ML.</a:t>
            </a:r>
          </a:p>
        </p:txBody>
      </p:sp>
    </p:spTree>
    <p:custDataLst>
      <p:tags r:id="rId1"/>
    </p:custDataLst>
    <p:extLst>
      <p:ext uri="{BB962C8B-B14F-4D97-AF65-F5344CB8AC3E}">
        <p14:creationId xmlns:p14="http://schemas.microsoft.com/office/powerpoint/2010/main" val="360381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83F7B3-741D-45DE-8866-E604B9522064}"/>
              </a:ext>
            </a:extLst>
          </p:cNvPr>
          <p:cNvSpPr>
            <a:spLocks noGrp="1"/>
          </p:cNvSpPr>
          <p:nvPr>
            <p:ph type="sldNum" idx="97"/>
          </p:nvPr>
        </p:nvSpPr>
        <p:spPr/>
        <p:txBody>
          <a:bodyPr/>
          <a:lstStyle/>
          <a:p>
            <a:fld id="{86A8BF56-6CB3-514C-9A64-F39D95C9E25B}" type="slidenum">
              <a:rPr lang="en-US" smtClean="0"/>
              <a:t>26</a:t>
            </a:fld>
            <a:endParaRPr lang="en-US" dirty="0"/>
          </a:p>
        </p:txBody>
      </p:sp>
      <p:sp>
        <p:nvSpPr>
          <p:cNvPr id="8" name="Title 7">
            <a:extLst>
              <a:ext uri="{FF2B5EF4-FFF2-40B4-BE49-F238E27FC236}">
                <a16:creationId xmlns:a16="http://schemas.microsoft.com/office/drawing/2014/main" id="{E54993D7-74D4-432B-91D8-A1D01E9327BF}"/>
              </a:ext>
            </a:extLst>
          </p:cNvPr>
          <p:cNvSpPr>
            <a:spLocks noGrp="1"/>
          </p:cNvSpPr>
          <p:nvPr>
            <p:ph type="title" idx="1"/>
          </p:nvPr>
        </p:nvSpPr>
        <p:spPr/>
        <p:txBody>
          <a:bodyPr>
            <a:normAutofit/>
          </a:bodyPr>
          <a:lstStyle/>
          <a:p>
            <a:r>
              <a:rPr lang="en-US" dirty="0"/>
              <a:t>Indicators that ML might be a suitable choice</a:t>
            </a:r>
          </a:p>
        </p:txBody>
      </p:sp>
      <p:sp>
        <p:nvSpPr>
          <p:cNvPr id="118" name="Rectangle 117">
            <a:extLst>
              <a:ext uri="{FF2B5EF4-FFF2-40B4-BE49-F238E27FC236}">
                <a16:creationId xmlns:a16="http://schemas.microsoft.com/office/drawing/2014/main" id="{3D43C7BD-0A9E-4248-9D56-025ABDEE9CA4}"/>
              </a:ext>
            </a:extLst>
          </p:cNvPr>
          <p:cNvSpPr/>
          <p:nvPr/>
        </p:nvSpPr>
        <p:spPr>
          <a:xfrm>
            <a:off x="420758" y="1685210"/>
            <a:ext cx="2560320" cy="3992880"/>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76200" tIns="2590800" rIns="76200" bIns="76200" rtlCol="0" anchor="t" anchorCtr="0"/>
          <a:lstStyle/>
          <a:p>
            <a:pPr algn="ctr">
              <a:lnSpc>
                <a:spcPct val="90000"/>
              </a:lnSpc>
              <a:spcAft>
                <a:spcPts val="1000"/>
              </a:spcAft>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Has high complexity</a:t>
            </a:r>
          </a:p>
        </p:txBody>
      </p:sp>
      <p:cxnSp>
        <p:nvCxnSpPr>
          <p:cNvPr id="141" name="Straight Connector 140">
            <a:extLst>
              <a:ext uri="{FF2B5EF4-FFF2-40B4-BE49-F238E27FC236}">
                <a16:creationId xmlns:a16="http://schemas.microsoft.com/office/drawing/2014/main" id="{52748783-1ACC-448E-A0D1-7A1CA5AF01C2}"/>
              </a:ext>
              <a:ext uri="{C183D7F6-B498-43B3-948B-1728B52AA6E4}">
                <adec:decorative xmlns:adec="http://schemas.microsoft.com/office/drawing/2017/decorative" val="1"/>
              </a:ext>
            </a:extLst>
          </p:cNvPr>
          <p:cNvCxnSpPr>
            <a:cxnSpLocks/>
          </p:cNvCxnSpPr>
          <p:nvPr/>
        </p:nvCxnSpPr>
        <p:spPr>
          <a:xfrm>
            <a:off x="428294" y="1673450"/>
            <a:ext cx="0" cy="40046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icon1">
            <a:extLst>
              <a:ext uri="{FF2B5EF4-FFF2-40B4-BE49-F238E27FC236}">
                <a16:creationId xmlns:a16="http://schemas.microsoft.com/office/drawing/2014/main" id="{3A186379-1B08-4959-B0E1-BF4B840241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6791" y="2204277"/>
            <a:ext cx="1536325" cy="1579001"/>
          </a:xfrm>
          <a:prstGeom prst="rect">
            <a:avLst/>
          </a:prstGeom>
        </p:spPr>
      </p:pic>
      <p:sp>
        <p:nvSpPr>
          <p:cNvPr id="303" name="Rectangle 302">
            <a:extLst>
              <a:ext uri="{FF2B5EF4-FFF2-40B4-BE49-F238E27FC236}">
                <a16:creationId xmlns:a16="http://schemas.microsoft.com/office/drawing/2014/main" id="{FDE5E28D-57BF-433A-918B-01C581919C86}"/>
              </a:ext>
            </a:extLst>
          </p:cNvPr>
          <p:cNvSpPr/>
          <p:nvPr/>
        </p:nvSpPr>
        <p:spPr>
          <a:xfrm>
            <a:off x="3349458" y="1681421"/>
            <a:ext cx="2560320" cy="3992880"/>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76200" tIns="2590800" rIns="76200" bIns="76200" rtlCol="0" anchor="t" anchorCtr="0"/>
          <a:lstStyle/>
          <a:p>
            <a:pPr algn="ctr">
              <a:lnSpc>
                <a:spcPct val="90000"/>
              </a:lnSpc>
              <a:spcAft>
                <a:spcPts val="1000"/>
              </a:spcAft>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Needs </a:t>
            </a:r>
            <a:b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b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scalability</a:t>
            </a:r>
          </a:p>
        </p:txBody>
      </p:sp>
      <p:cxnSp>
        <p:nvCxnSpPr>
          <p:cNvPr id="140" name="Straight Connector 139">
            <a:extLst>
              <a:ext uri="{FF2B5EF4-FFF2-40B4-BE49-F238E27FC236}">
                <a16:creationId xmlns:a16="http://schemas.microsoft.com/office/drawing/2014/main" id="{2722E3AA-B177-4B60-834C-486287BC877B}"/>
              </a:ext>
              <a:ext uri="{C183D7F6-B498-43B3-948B-1728B52AA6E4}">
                <adec:decorative xmlns:adec="http://schemas.microsoft.com/office/drawing/2017/decorative" val="1"/>
              </a:ext>
            </a:extLst>
          </p:cNvPr>
          <p:cNvCxnSpPr>
            <a:cxnSpLocks/>
          </p:cNvCxnSpPr>
          <p:nvPr/>
        </p:nvCxnSpPr>
        <p:spPr>
          <a:xfrm>
            <a:off x="3349458" y="1673450"/>
            <a:ext cx="0" cy="40046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icon2">
            <a:extLst>
              <a:ext uri="{FF2B5EF4-FFF2-40B4-BE49-F238E27FC236}">
                <a16:creationId xmlns:a16="http://schemas.microsoft.com/office/drawing/2014/main" id="{F249EADD-8E5D-402A-A895-B21697C019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20062" y="2257516"/>
            <a:ext cx="1469263" cy="1450974"/>
          </a:xfrm>
          <a:prstGeom prst="rect">
            <a:avLst/>
          </a:prstGeom>
        </p:spPr>
      </p:pic>
      <p:sp>
        <p:nvSpPr>
          <p:cNvPr id="106" name="Rectangle 105">
            <a:extLst>
              <a:ext uri="{FF2B5EF4-FFF2-40B4-BE49-F238E27FC236}">
                <a16:creationId xmlns:a16="http://schemas.microsoft.com/office/drawing/2014/main" id="{B0627344-7288-3647-AFC2-518B647281CC}"/>
              </a:ext>
            </a:extLst>
          </p:cNvPr>
          <p:cNvSpPr/>
          <p:nvPr/>
        </p:nvSpPr>
        <p:spPr>
          <a:xfrm>
            <a:off x="6278158" y="1681421"/>
            <a:ext cx="2560320" cy="3992880"/>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76200" tIns="2590800" rIns="76200" bIns="76200" rtlCol="0" anchor="t" anchorCtr="0"/>
          <a:lstStyle/>
          <a:p>
            <a:pPr algn="ctr">
              <a:lnSpc>
                <a:spcPct val="90000"/>
              </a:lnSpc>
              <a:spcAft>
                <a:spcPts val="1000"/>
              </a:spcAft>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Needs adaptability and responsiveness</a:t>
            </a:r>
          </a:p>
        </p:txBody>
      </p:sp>
      <p:cxnSp>
        <p:nvCxnSpPr>
          <p:cNvPr id="132" name="Straight Connector 131">
            <a:extLst>
              <a:ext uri="{FF2B5EF4-FFF2-40B4-BE49-F238E27FC236}">
                <a16:creationId xmlns:a16="http://schemas.microsoft.com/office/drawing/2014/main" id="{3810458C-44A5-48E5-88B1-42DC4A17E7D1}"/>
              </a:ext>
              <a:ext uri="{C183D7F6-B498-43B3-948B-1728B52AA6E4}">
                <adec:decorative xmlns:adec="http://schemas.microsoft.com/office/drawing/2017/decorative" val="1"/>
              </a:ext>
            </a:extLst>
          </p:cNvPr>
          <p:cNvCxnSpPr>
            <a:cxnSpLocks/>
          </p:cNvCxnSpPr>
          <p:nvPr/>
        </p:nvCxnSpPr>
        <p:spPr>
          <a:xfrm>
            <a:off x="6278158" y="1673450"/>
            <a:ext cx="0" cy="40046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icon3">
            <a:extLst>
              <a:ext uri="{FF2B5EF4-FFF2-40B4-BE49-F238E27FC236}">
                <a16:creationId xmlns:a16="http://schemas.microsoft.com/office/drawing/2014/main" id="{237F2636-7405-486A-9AA2-C546D27758F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22188" y="2158783"/>
            <a:ext cx="1524132" cy="1585097"/>
          </a:xfrm>
          <a:prstGeom prst="rect">
            <a:avLst/>
          </a:prstGeom>
        </p:spPr>
      </p:pic>
      <p:sp>
        <p:nvSpPr>
          <p:cNvPr id="305" name="Rectangle 304">
            <a:extLst>
              <a:ext uri="{FF2B5EF4-FFF2-40B4-BE49-F238E27FC236}">
                <a16:creationId xmlns:a16="http://schemas.microsoft.com/office/drawing/2014/main" id="{3D1C33DB-E83D-4F3E-8FF1-3B6C3CEC027D}"/>
              </a:ext>
            </a:extLst>
          </p:cNvPr>
          <p:cNvSpPr/>
          <p:nvPr/>
        </p:nvSpPr>
        <p:spPr>
          <a:xfrm>
            <a:off x="9210923" y="1685210"/>
            <a:ext cx="2560320" cy="3992880"/>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76200" tIns="2590800" rIns="76200" bIns="76200" rtlCol="0" anchor="t" anchorCtr="0"/>
          <a:lstStyle/>
          <a:p>
            <a:pPr algn="ctr">
              <a:lnSpc>
                <a:spcPct val="90000"/>
              </a:lnSpc>
              <a:spcAft>
                <a:spcPts val="1000"/>
              </a:spcAft>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Is specific and measurable</a:t>
            </a:r>
          </a:p>
        </p:txBody>
      </p:sp>
      <p:cxnSp>
        <p:nvCxnSpPr>
          <p:cNvPr id="5" name="Straight Connector 4">
            <a:extLst>
              <a:ext uri="{FF2B5EF4-FFF2-40B4-BE49-F238E27FC236}">
                <a16:creationId xmlns:a16="http://schemas.microsoft.com/office/drawing/2014/main" id="{AFAEE830-A8D6-47A1-BFCF-B45BA7CEEE49}"/>
              </a:ext>
              <a:ext uri="{C183D7F6-B498-43B3-948B-1728B52AA6E4}">
                <adec:decorative xmlns:adec="http://schemas.microsoft.com/office/drawing/2017/decorative" val="1"/>
              </a:ext>
            </a:extLst>
          </p:cNvPr>
          <p:cNvCxnSpPr>
            <a:cxnSpLocks/>
          </p:cNvCxnSpPr>
          <p:nvPr/>
        </p:nvCxnSpPr>
        <p:spPr>
          <a:xfrm>
            <a:off x="9206859" y="1673450"/>
            <a:ext cx="0" cy="40046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D96457E7-FE1C-124F-8401-D9AF1B0D2BD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14354" y="2306169"/>
            <a:ext cx="1353458" cy="1353458"/>
          </a:xfrm>
          <a:prstGeom prst="rect">
            <a:avLst/>
          </a:prstGeom>
        </p:spPr>
      </p:pic>
    </p:spTree>
    <p:custDataLst>
      <p:tags r:id="rId1"/>
    </p:custDataLst>
    <p:extLst>
      <p:ext uri="{BB962C8B-B14F-4D97-AF65-F5344CB8AC3E}">
        <p14:creationId xmlns:p14="http://schemas.microsoft.com/office/powerpoint/2010/main" val="111091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6ACF5C-2FA0-4B15-847B-E04487DAAC09}"/>
              </a:ext>
            </a:extLst>
          </p:cNvPr>
          <p:cNvSpPr>
            <a:spLocks noGrp="1"/>
          </p:cNvSpPr>
          <p:nvPr>
            <p:ph type="sldNum" idx="97"/>
          </p:nvPr>
        </p:nvSpPr>
        <p:spPr/>
        <p:txBody>
          <a:bodyPr/>
          <a:lstStyle/>
          <a:p>
            <a:fld id="{86A8BF56-6CB3-514C-9A64-F39D95C9E25B}" type="slidenum">
              <a:rPr lang="en-US" smtClean="0"/>
              <a:t>27</a:t>
            </a:fld>
            <a:endParaRPr lang="en-US" dirty="0"/>
          </a:p>
        </p:txBody>
      </p:sp>
      <p:sp>
        <p:nvSpPr>
          <p:cNvPr id="3" name="Title 2">
            <a:extLst>
              <a:ext uri="{FF2B5EF4-FFF2-40B4-BE49-F238E27FC236}">
                <a16:creationId xmlns:a16="http://schemas.microsoft.com/office/drawing/2014/main" id="{42EB62A2-DB53-4C87-8F9C-4612B38E3C79}"/>
              </a:ext>
            </a:extLst>
          </p:cNvPr>
          <p:cNvSpPr>
            <a:spLocks noGrp="1"/>
          </p:cNvSpPr>
          <p:nvPr>
            <p:ph type="title" idx="1"/>
          </p:nvPr>
        </p:nvSpPr>
        <p:spPr/>
        <p:txBody>
          <a:bodyPr>
            <a:normAutofit/>
          </a:bodyPr>
          <a:lstStyle/>
          <a:p>
            <a:r>
              <a:rPr lang="en-US" dirty="0"/>
              <a:t>Indicators that ML is not a suitable choice</a:t>
            </a:r>
          </a:p>
        </p:txBody>
      </p:sp>
      <p:sp>
        <p:nvSpPr>
          <p:cNvPr id="75" name="Rectangle 74">
            <a:extLst>
              <a:ext uri="{FF2B5EF4-FFF2-40B4-BE49-F238E27FC236}">
                <a16:creationId xmlns:a16="http://schemas.microsoft.com/office/drawing/2014/main" id="{FF0835CF-992C-44FF-9248-39ED3686F394}"/>
              </a:ext>
            </a:extLst>
          </p:cNvPr>
          <p:cNvSpPr/>
          <p:nvPr/>
        </p:nvSpPr>
        <p:spPr>
          <a:xfrm>
            <a:off x="870252" y="1891960"/>
            <a:ext cx="3262342" cy="3739768"/>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182880" tIns="2590800" rIns="182880" bIns="76200" rtlCol="0" anchor="t" anchorCtr="0"/>
          <a:lstStyle/>
          <a:p>
            <a:pPr algn="ctr">
              <a:lnSpc>
                <a:spcPct val="90000"/>
              </a:lnSpc>
              <a:spcAft>
                <a:spcPts val="1000"/>
              </a:spcAft>
            </a:pPr>
            <a: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Traditional algorithms would work </a:t>
            </a:r>
          </a:p>
        </p:txBody>
      </p:sp>
      <p:sp>
        <p:nvSpPr>
          <p:cNvPr id="305" name="Multiplication Sign 304">
            <a:extLst>
              <a:ext uri="{FF2B5EF4-FFF2-40B4-BE49-F238E27FC236}">
                <a16:creationId xmlns:a16="http://schemas.microsoft.com/office/drawing/2014/main" id="{EC54F39E-2528-4147-B416-966FCAB7E70C}"/>
              </a:ext>
              <a:ext uri="{C183D7F6-B498-43B3-948B-1728B52AA6E4}">
                <adec:decorative xmlns:adec="http://schemas.microsoft.com/office/drawing/2017/decorative" val="1"/>
              </a:ext>
            </a:extLst>
          </p:cNvPr>
          <p:cNvSpPr/>
          <p:nvPr/>
        </p:nvSpPr>
        <p:spPr>
          <a:xfrm>
            <a:off x="2532119" y="1840665"/>
            <a:ext cx="1155203" cy="1155202"/>
          </a:xfrm>
          <a:prstGeom prst="mathMultiply">
            <a:avLst>
              <a:gd name="adj1" fmla="val 11123"/>
            </a:avLst>
          </a:prstGeom>
          <a:solidFill>
            <a:srgbClr val="A4283D"/>
          </a:solidFill>
          <a:ln>
            <a:noFill/>
          </a:ln>
          <a:effectLst/>
        </p:spPr>
        <p:style>
          <a:lnRef idx="1">
            <a:schemeClr val="accent1"/>
          </a:lnRef>
          <a:fillRef idx="3">
            <a:schemeClr val="accent1"/>
          </a:fillRef>
          <a:effectRef idx="2">
            <a:schemeClr val="accent1"/>
          </a:effectRef>
          <a:fontRef idx="minor">
            <a:schemeClr val="lt1"/>
          </a:fontRef>
        </p:style>
        <p:txBody>
          <a:bodyPr lIns="152400" tIns="121920" rIns="152400" bIns="121920" rtlCol="0" anchor="ctr"/>
          <a:lstStyle/>
          <a:p>
            <a:pPr algn="ctr"/>
            <a:endParaRPr lang="en-US" sz="15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64" name="Straight Connector 63">
            <a:extLst>
              <a:ext uri="{FF2B5EF4-FFF2-40B4-BE49-F238E27FC236}">
                <a16:creationId xmlns:a16="http://schemas.microsoft.com/office/drawing/2014/main" id="{47906756-1884-48CF-AB56-636C71ADB1D7}"/>
              </a:ext>
              <a:ext uri="{C183D7F6-B498-43B3-948B-1728B52AA6E4}">
                <adec:decorative xmlns:adec="http://schemas.microsoft.com/office/drawing/2017/decorative" val="1"/>
              </a:ext>
            </a:extLst>
          </p:cNvPr>
          <p:cNvCxnSpPr>
            <a:cxnSpLocks/>
          </p:cNvCxnSpPr>
          <p:nvPr/>
        </p:nvCxnSpPr>
        <p:spPr>
          <a:xfrm>
            <a:off x="870252" y="1891960"/>
            <a:ext cx="0" cy="3739768"/>
          </a:xfrm>
          <a:prstGeom prst="line">
            <a:avLst/>
          </a:prstGeom>
          <a:ln w="28575">
            <a:solidFill>
              <a:srgbClr val="A4283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EA69A80-4CAD-41E4-B5AA-F70162F182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01640" y="2510004"/>
            <a:ext cx="926672" cy="1316850"/>
          </a:xfrm>
          <a:prstGeom prst="rect">
            <a:avLst/>
          </a:prstGeom>
        </p:spPr>
      </p:pic>
      <p:sp>
        <p:nvSpPr>
          <p:cNvPr id="196" name="Rectangle 195">
            <a:extLst>
              <a:ext uri="{FF2B5EF4-FFF2-40B4-BE49-F238E27FC236}">
                <a16:creationId xmlns:a16="http://schemas.microsoft.com/office/drawing/2014/main" id="{9B0BE875-D18C-457F-B4A6-9D11435AD920}"/>
              </a:ext>
            </a:extLst>
          </p:cNvPr>
          <p:cNvSpPr/>
          <p:nvPr/>
        </p:nvSpPr>
        <p:spPr>
          <a:xfrm>
            <a:off x="4462797" y="1898392"/>
            <a:ext cx="3266408" cy="3739768"/>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182880" tIns="2590800" rIns="182880" bIns="76200" rtlCol="0" anchor="t" anchorCtr="0"/>
          <a:lstStyle/>
          <a:p>
            <a:pPr algn="ctr">
              <a:lnSpc>
                <a:spcPct val="90000"/>
              </a:lnSpc>
              <a:spcAft>
                <a:spcPts val="1000"/>
              </a:spcAft>
            </a:pPr>
            <a: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You require </a:t>
            </a:r>
            <a:b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br>
            <a: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100 percent accuracy</a:t>
            </a:r>
          </a:p>
        </p:txBody>
      </p:sp>
      <p:sp>
        <p:nvSpPr>
          <p:cNvPr id="308" name="Multiplication Sign 307">
            <a:extLst>
              <a:ext uri="{FF2B5EF4-FFF2-40B4-BE49-F238E27FC236}">
                <a16:creationId xmlns:a16="http://schemas.microsoft.com/office/drawing/2014/main" id="{4EFAB263-33CF-4D55-8418-A11AE2A394E1}"/>
              </a:ext>
              <a:ext uri="{C183D7F6-B498-43B3-948B-1728B52AA6E4}">
                <adec:decorative xmlns:adec="http://schemas.microsoft.com/office/drawing/2017/decorative" val="1"/>
              </a:ext>
            </a:extLst>
          </p:cNvPr>
          <p:cNvSpPr/>
          <p:nvPr/>
        </p:nvSpPr>
        <p:spPr>
          <a:xfrm>
            <a:off x="6337229" y="1834232"/>
            <a:ext cx="1155203" cy="1155202"/>
          </a:xfrm>
          <a:prstGeom prst="mathMultiply">
            <a:avLst>
              <a:gd name="adj1" fmla="val 11123"/>
            </a:avLst>
          </a:prstGeom>
          <a:solidFill>
            <a:srgbClr val="A4283D"/>
          </a:solidFill>
          <a:ln>
            <a:noFill/>
          </a:ln>
          <a:effectLst/>
        </p:spPr>
        <p:style>
          <a:lnRef idx="1">
            <a:schemeClr val="accent1"/>
          </a:lnRef>
          <a:fillRef idx="3">
            <a:schemeClr val="accent1"/>
          </a:fillRef>
          <a:effectRef idx="2">
            <a:schemeClr val="accent1"/>
          </a:effectRef>
          <a:fontRef idx="minor">
            <a:schemeClr val="lt1"/>
          </a:fontRef>
        </p:style>
        <p:txBody>
          <a:bodyPr lIns="152400" tIns="121920" rIns="152400" bIns="121920" rtlCol="0" anchor="ctr"/>
          <a:lstStyle/>
          <a:p>
            <a:pPr algn="ctr"/>
            <a:endParaRPr lang="en-US" sz="15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67" name="Straight Connector 66">
            <a:extLst>
              <a:ext uri="{FF2B5EF4-FFF2-40B4-BE49-F238E27FC236}">
                <a16:creationId xmlns:a16="http://schemas.microsoft.com/office/drawing/2014/main" id="{9162FB8D-8E62-4E50-B993-44C27EB7FEBA}"/>
              </a:ext>
              <a:ext uri="{C183D7F6-B498-43B3-948B-1728B52AA6E4}">
                <adec:decorative xmlns:adec="http://schemas.microsoft.com/office/drawing/2017/decorative" val="1"/>
              </a:ext>
            </a:extLst>
          </p:cNvPr>
          <p:cNvCxnSpPr>
            <a:cxnSpLocks/>
          </p:cNvCxnSpPr>
          <p:nvPr/>
        </p:nvCxnSpPr>
        <p:spPr>
          <a:xfrm>
            <a:off x="4462797" y="1898392"/>
            <a:ext cx="0" cy="3739768"/>
          </a:xfrm>
          <a:prstGeom prst="line">
            <a:avLst/>
          </a:prstGeom>
          <a:ln w="28575">
            <a:solidFill>
              <a:srgbClr val="A4283D"/>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476BFA2-DDE4-44C7-B82B-36A00162DE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67285" y="2333282"/>
            <a:ext cx="1396105" cy="1493649"/>
          </a:xfrm>
          <a:prstGeom prst="rect">
            <a:avLst/>
          </a:prstGeom>
        </p:spPr>
      </p:pic>
      <p:sp>
        <p:nvSpPr>
          <p:cNvPr id="218" name="Rectangle 217">
            <a:extLst>
              <a:ext uri="{FF2B5EF4-FFF2-40B4-BE49-F238E27FC236}">
                <a16:creationId xmlns:a16="http://schemas.microsoft.com/office/drawing/2014/main" id="{80219D20-B185-4412-925A-08A91FFDF2C9}"/>
              </a:ext>
            </a:extLst>
          </p:cNvPr>
          <p:cNvSpPr/>
          <p:nvPr/>
        </p:nvSpPr>
        <p:spPr>
          <a:xfrm>
            <a:off x="8059407" y="1891959"/>
            <a:ext cx="3262342" cy="3739768"/>
          </a:xfrm>
          <a:prstGeom prst="rect">
            <a:avLst/>
          </a:prstGeom>
          <a:solidFill>
            <a:schemeClr val="bg1"/>
          </a:solidFill>
          <a:ln>
            <a:noFill/>
          </a:ln>
          <a:effectLst>
            <a:outerShdw blurRad="152400" sx="102000" sy="102000" algn="ctr"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lIns="182880" tIns="2590800" rIns="182880" bIns="76200" rtlCol="0" anchor="t" anchorCtr="0"/>
          <a:lstStyle/>
          <a:p>
            <a:pPr algn="ctr">
              <a:lnSpc>
                <a:spcPct val="90000"/>
              </a:lnSpc>
              <a:spcAft>
                <a:spcPts val="1000"/>
              </a:spcAft>
            </a:pPr>
            <a: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You require full </a:t>
            </a:r>
            <a:b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br>
            <a:r>
              <a:rPr lang="en-US" sz="2417"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interpretability </a:t>
            </a:r>
          </a:p>
        </p:txBody>
      </p:sp>
      <p:sp>
        <p:nvSpPr>
          <p:cNvPr id="309" name="Multiplication Sign 308">
            <a:extLst>
              <a:ext uri="{FF2B5EF4-FFF2-40B4-BE49-F238E27FC236}">
                <a16:creationId xmlns:a16="http://schemas.microsoft.com/office/drawing/2014/main" id="{BF2A8402-BDA8-4E78-811A-9899421FB52F}"/>
              </a:ext>
              <a:ext uri="{C183D7F6-B498-43B3-948B-1728B52AA6E4}">
                <adec:decorative xmlns:adec="http://schemas.microsoft.com/office/drawing/2017/decorative" val="1"/>
              </a:ext>
            </a:extLst>
          </p:cNvPr>
          <p:cNvSpPr/>
          <p:nvPr/>
        </p:nvSpPr>
        <p:spPr>
          <a:xfrm>
            <a:off x="9989107" y="1840665"/>
            <a:ext cx="1155203" cy="1155202"/>
          </a:xfrm>
          <a:prstGeom prst="mathMultiply">
            <a:avLst>
              <a:gd name="adj1" fmla="val 11123"/>
            </a:avLst>
          </a:prstGeom>
          <a:solidFill>
            <a:srgbClr val="A4283D"/>
          </a:solidFill>
          <a:ln>
            <a:noFill/>
          </a:ln>
          <a:effectLst/>
        </p:spPr>
        <p:style>
          <a:lnRef idx="1">
            <a:schemeClr val="accent1"/>
          </a:lnRef>
          <a:fillRef idx="3">
            <a:schemeClr val="accent1"/>
          </a:fillRef>
          <a:effectRef idx="2">
            <a:schemeClr val="accent1"/>
          </a:effectRef>
          <a:fontRef idx="minor">
            <a:schemeClr val="lt1"/>
          </a:fontRef>
        </p:style>
        <p:txBody>
          <a:bodyPr lIns="152400" tIns="121920" rIns="152400" bIns="121920" rtlCol="0" anchor="ctr"/>
          <a:lstStyle/>
          <a:p>
            <a:pPr algn="ctr"/>
            <a:endParaRPr lang="en-US" sz="15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68" name="Straight Connector 67">
            <a:extLst>
              <a:ext uri="{FF2B5EF4-FFF2-40B4-BE49-F238E27FC236}">
                <a16:creationId xmlns:a16="http://schemas.microsoft.com/office/drawing/2014/main" id="{BCE368F9-793D-4F49-B01E-2E83B6CA29AB}"/>
              </a:ext>
              <a:ext uri="{C183D7F6-B498-43B3-948B-1728B52AA6E4}">
                <adec:decorative xmlns:adec="http://schemas.microsoft.com/office/drawing/2017/decorative" val="1"/>
              </a:ext>
            </a:extLst>
          </p:cNvPr>
          <p:cNvCxnSpPr>
            <a:cxnSpLocks/>
          </p:cNvCxnSpPr>
          <p:nvPr/>
        </p:nvCxnSpPr>
        <p:spPr>
          <a:xfrm>
            <a:off x="8059407" y="1891959"/>
            <a:ext cx="0" cy="3739768"/>
          </a:xfrm>
          <a:prstGeom prst="line">
            <a:avLst/>
          </a:prstGeom>
          <a:ln w="28575">
            <a:solidFill>
              <a:srgbClr val="A4283D"/>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FAC53E46-6D18-4982-B9C8-72E7E9E210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409716" y="2479883"/>
            <a:ext cx="1688738" cy="1359526"/>
          </a:xfrm>
          <a:prstGeom prst="rect">
            <a:avLst/>
          </a:prstGeom>
        </p:spPr>
      </p:pic>
    </p:spTree>
    <p:custDataLst>
      <p:tags r:id="rId1"/>
    </p:custDataLst>
    <p:extLst>
      <p:ext uri="{BB962C8B-B14F-4D97-AF65-F5344CB8AC3E}">
        <p14:creationId xmlns:p14="http://schemas.microsoft.com/office/powerpoint/2010/main" val="336041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15ED90-7D38-6E43-8EAE-D9352B4B0CC5}"/>
              </a:ext>
            </a:extLst>
          </p:cNvPr>
          <p:cNvSpPr>
            <a:spLocks noGrp="1"/>
          </p:cNvSpPr>
          <p:nvPr>
            <p:ph type="sldNum" idx="97"/>
          </p:nvPr>
        </p:nvSpPr>
        <p:spPr/>
        <p:txBody>
          <a:bodyPr/>
          <a:lstStyle/>
          <a:p>
            <a:fld id="{2613A35D-97EF-7A48-AACF-97D95E22C11E}" type="slidenum">
              <a:rPr lang="en-US" smtClean="0"/>
              <a:pPr/>
              <a:t>28</a:t>
            </a:fld>
            <a:endParaRPr lang="en-US" dirty="0"/>
          </a:p>
        </p:txBody>
      </p:sp>
      <p:sp>
        <p:nvSpPr>
          <p:cNvPr id="4" name="Title 3">
            <a:extLst>
              <a:ext uri="{FF2B5EF4-FFF2-40B4-BE49-F238E27FC236}">
                <a16:creationId xmlns:a16="http://schemas.microsoft.com/office/drawing/2014/main" id="{698FAA34-B479-4245-AFF8-1135E05AFA63}"/>
              </a:ext>
            </a:extLst>
          </p:cNvPr>
          <p:cNvSpPr>
            <a:spLocks noGrp="1"/>
          </p:cNvSpPr>
          <p:nvPr>
            <p:ph type="title" idx="1"/>
          </p:nvPr>
        </p:nvSpPr>
        <p:spPr/>
        <p:txBody>
          <a:bodyPr/>
          <a:lstStyle/>
          <a:p>
            <a:r>
              <a:rPr lang="en-US" dirty="0"/>
              <a:t>MLDQs</a:t>
            </a:r>
          </a:p>
        </p:txBody>
      </p:sp>
      <p:sp>
        <p:nvSpPr>
          <p:cNvPr id="5" name="Content Placeholder 4">
            <a:extLst>
              <a:ext uri="{FF2B5EF4-FFF2-40B4-BE49-F238E27FC236}">
                <a16:creationId xmlns:a16="http://schemas.microsoft.com/office/drawing/2014/main" id="{D1300BD3-34DD-3141-8677-0F88FA8766BE}"/>
              </a:ext>
            </a:extLst>
          </p:cNvPr>
          <p:cNvSpPr>
            <a:spLocks noGrp="1"/>
          </p:cNvSpPr>
          <p:nvPr>
            <p:ph idx="2"/>
          </p:nvPr>
        </p:nvSpPr>
        <p:spPr/>
        <p:txBody>
          <a:bodyPr/>
          <a:lstStyle/>
          <a:p>
            <a:pPr marL="0" indent="0">
              <a:buNone/>
            </a:pPr>
            <a:r>
              <a:rPr lang="en-US" b="1" dirty="0">
                <a:solidFill>
                  <a:schemeClr val="accent6"/>
                </a:solidFill>
              </a:rPr>
              <a:t>ML decision questions (MLDQs): </a:t>
            </a:r>
            <a:r>
              <a:rPr lang="en-US" dirty="0"/>
              <a:t>A set of questions that guide you through the ML lifecycle</a:t>
            </a:r>
          </a:p>
        </p:txBody>
      </p:sp>
    </p:spTree>
    <p:custDataLst>
      <p:tags r:id="rId1"/>
    </p:custDataLst>
    <p:extLst>
      <p:ext uri="{BB962C8B-B14F-4D97-AF65-F5344CB8AC3E}">
        <p14:creationId xmlns:p14="http://schemas.microsoft.com/office/powerpoint/2010/main" val="46846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29</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Example MLDQs</a:t>
            </a:r>
          </a:p>
        </p:txBody>
      </p:sp>
      <p:sp>
        <p:nvSpPr>
          <p:cNvPr id="5" name="Content Placeholder 4">
            <a:extLst>
              <a:ext uri="{FF2B5EF4-FFF2-40B4-BE49-F238E27FC236}">
                <a16:creationId xmlns:a16="http://schemas.microsoft.com/office/drawing/2014/main" id="{F23D57C9-D5B8-8043-81C0-C7F6C9997887}"/>
              </a:ext>
            </a:extLst>
          </p:cNvPr>
          <p:cNvSpPr>
            <a:spLocks noGrp="1"/>
          </p:cNvSpPr>
          <p:nvPr>
            <p:ph idx="2"/>
          </p:nvPr>
        </p:nvSpPr>
        <p:spPr/>
        <p:txBody>
          <a:bodyPr/>
          <a:lstStyle/>
          <a:p>
            <a:r>
              <a:rPr lang="en-US" dirty="0"/>
              <a:t>What makes this problem suitable for ML?</a:t>
            </a:r>
          </a:p>
          <a:p>
            <a:r>
              <a:rPr lang="en-US" dirty="0"/>
              <a:t>What business goal can be achieved by building an ML solution to address this problem?</a:t>
            </a:r>
          </a:p>
          <a:p>
            <a:r>
              <a:rPr lang="en-US" dirty="0"/>
              <a:t>What kind of ML model (regression, classification, or clustering) can solve this problem?</a:t>
            </a:r>
          </a:p>
          <a:p>
            <a:r>
              <a:rPr lang="en-US" dirty="0"/>
              <a:t>What data might be necessary to address this problem? Is the data already available and relevant?</a:t>
            </a:r>
          </a:p>
          <a:p>
            <a:r>
              <a:rPr lang="en-US" dirty="0"/>
              <a:t>How accurate (good) does the model need to be?</a:t>
            </a:r>
          </a:p>
        </p:txBody>
      </p:sp>
    </p:spTree>
    <p:custDataLst>
      <p:tags r:id="rId1"/>
    </p:custDataLst>
    <p:extLst>
      <p:ext uri="{BB962C8B-B14F-4D97-AF65-F5344CB8AC3E}">
        <p14:creationId xmlns:p14="http://schemas.microsoft.com/office/powerpoint/2010/main" val="121369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4B6D6-4E85-4597-9568-5326D55BD3D6}"/>
              </a:ext>
            </a:extLst>
          </p:cNvPr>
          <p:cNvSpPr>
            <a:spLocks noGrp="1"/>
          </p:cNvSpPr>
          <p:nvPr>
            <p:ph type="sldNum" idx="97"/>
          </p:nvPr>
        </p:nvSpPr>
        <p:spPr/>
        <p:txBody>
          <a:bodyPr/>
          <a:lstStyle/>
          <a:p>
            <a:fld id="{86A8BF56-6CB3-514C-9A64-F39D95C9E25B}" type="slidenum">
              <a:rPr lang="en-US" smtClean="0"/>
              <a:t>3</a:t>
            </a:fld>
            <a:endParaRPr lang="en-US" dirty="0"/>
          </a:p>
        </p:txBody>
      </p:sp>
      <p:sp>
        <p:nvSpPr>
          <p:cNvPr id="3" name="Title 2">
            <a:extLst>
              <a:ext uri="{FF2B5EF4-FFF2-40B4-BE49-F238E27FC236}">
                <a16:creationId xmlns:a16="http://schemas.microsoft.com/office/drawing/2014/main" id="{019BCFD5-A34A-3F48-9BB9-98FF1B10F0FA}"/>
              </a:ext>
            </a:extLst>
          </p:cNvPr>
          <p:cNvSpPr>
            <a:spLocks noGrp="1"/>
          </p:cNvSpPr>
          <p:nvPr>
            <p:ph type="title" idx="1"/>
          </p:nvPr>
        </p:nvSpPr>
        <p:spPr/>
        <p:txBody>
          <a:bodyPr/>
          <a:lstStyle/>
          <a:p>
            <a:r>
              <a:rPr lang="en-US" dirty="0"/>
              <a:t>Three major components to ML</a:t>
            </a:r>
          </a:p>
        </p:txBody>
      </p:sp>
      <p:sp>
        <p:nvSpPr>
          <p:cNvPr id="48" name="Content Placeholder 2">
            <a:extLst>
              <a:ext uri="{FF2B5EF4-FFF2-40B4-BE49-F238E27FC236}">
                <a16:creationId xmlns:a16="http://schemas.microsoft.com/office/drawing/2014/main" id="{1713EA24-8A66-C34B-9543-10EE19D3917E}"/>
              </a:ext>
            </a:extLst>
          </p:cNvPr>
          <p:cNvSpPr>
            <a:spLocks noGrp="1"/>
          </p:cNvSpPr>
          <p:nvPr>
            <p:ph idx="2"/>
          </p:nvPr>
        </p:nvSpPr>
        <p:spPr>
          <a:xfrm>
            <a:off x="365760" y="1165536"/>
            <a:ext cx="11466576" cy="5262696"/>
          </a:xfrm>
        </p:spPr>
        <p:txBody>
          <a:bodyPr/>
          <a:lstStyle/>
          <a:p>
            <a:pPr marL="461963" indent="-461963">
              <a:buFont typeface="+mj-lt"/>
              <a:buAutoNum type="arabicPeriod"/>
            </a:pPr>
            <a:r>
              <a:rPr lang="en-US" sz="2800" dirty="0">
                <a:solidFill>
                  <a:schemeClr val="accent6"/>
                </a:solidFill>
                <a:latin typeface="+mn-lt"/>
                <a:ea typeface="Amazon Ember Light" panose="020B0403020204020204" pitchFamily="34" charset="0"/>
                <a:cs typeface="Amazon Ember Light" panose="020B0403020204020204" pitchFamily="34" charset="0"/>
              </a:rPr>
              <a:t>​</a:t>
            </a:r>
            <a:r>
              <a:rPr lang="en-US" sz="2800" b="1" dirty="0">
                <a:solidFill>
                  <a:schemeClr val="accent6"/>
                </a:solidFill>
                <a:latin typeface="+mn-lt"/>
                <a:ea typeface="Amazon Ember Light" panose="020B0403020204020204" pitchFamily="34" charset="0"/>
                <a:cs typeface="Amazon Ember Light" panose="020B0403020204020204" pitchFamily="34" charset="0"/>
              </a:rPr>
              <a:t>Data</a:t>
            </a:r>
          </a:p>
          <a:p>
            <a:pPr lvl="1"/>
            <a:r>
              <a:rPr lang="en-US" dirty="0">
                <a:latin typeface="+mn-lt"/>
                <a:ea typeface="Amazon Ember Light" panose="020B0403020204020204" pitchFamily="34" charset="0"/>
                <a:cs typeface="Amazon Ember Light" panose="020B0403020204020204" pitchFamily="34" charset="0"/>
              </a:rPr>
              <a:t>ML requires large amounts of data.</a:t>
            </a:r>
          </a:p>
          <a:p>
            <a:pPr lvl="1"/>
            <a:r>
              <a:rPr lang="en-US" dirty="0">
                <a:latin typeface="+mn-lt"/>
                <a:ea typeface="Amazon Ember Light" panose="020B0403020204020204" pitchFamily="34" charset="0"/>
                <a:cs typeface="Amazon Ember Light" panose="020B0403020204020204" pitchFamily="34" charset="0"/>
              </a:rPr>
              <a:t>Data requires a lot of preparation.</a:t>
            </a:r>
          </a:p>
          <a:p>
            <a:pPr marL="461963" indent="-461963">
              <a:buFont typeface="+mj-lt"/>
              <a:buAutoNum type="arabicPeriod"/>
            </a:pPr>
            <a:r>
              <a:rPr lang="en-US" dirty="0">
                <a:solidFill>
                  <a:schemeClr val="accent6"/>
                </a:solidFill>
                <a:ea typeface="Amazon Ember Light" panose="020B0403020204020204" pitchFamily="34" charset="0"/>
                <a:cs typeface="Amazon Ember Light" panose="020B0403020204020204" pitchFamily="34" charset="0"/>
              </a:rPr>
              <a:t>​</a:t>
            </a:r>
            <a:r>
              <a:rPr lang="en-US" b="1" dirty="0">
                <a:solidFill>
                  <a:schemeClr val="accent6"/>
                </a:solidFill>
                <a:latin typeface="+mn-lt"/>
                <a:ea typeface="Amazon Ember Light" panose="020B0403020204020204" pitchFamily="34" charset="0"/>
                <a:cs typeface="Amazon Ember Light" panose="020B0403020204020204" pitchFamily="34" charset="0"/>
              </a:rPr>
              <a:t>Compute</a:t>
            </a:r>
          </a:p>
          <a:p>
            <a:pPr lvl="1"/>
            <a:r>
              <a:rPr lang="en-US" dirty="0">
                <a:latin typeface="+mn-lt"/>
                <a:ea typeface="Amazon Ember Light" panose="020B0403020204020204" pitchFamily="34" charset="0"/>
                <a:cs typeface="Amazon Ember Light" panose="020B0403020204020204" pitchFamily="34" charset="0"/>
              </a:rPr>
              <a:t>ML requires a lot of processing power.</a:t>
            </a:r>
          </a:p>
          <a:p>
            <a:pPr lvl="1"/>
            <a:r>
              <a:rPr lang="en-US" dirty="0">
                <a:latin typeface="+mn-lt"/>
                <a:ea typeface="Amazon Ember Light" panose="020B0403020204020204" pitchFamily="34" charset="0"/>
                <a:cs typeface="Amazon Ember Light" panose="020B0403020204020204" pitchFamily="34" charset="0"/>
              </a:rPr>
              <a:t>Modern ML uses hardware acceleration (such as with GPUs) and parallelization.</a:t>
            </a:r>
          </a:p>
          <a:p>
            <a:pPr marL="461963" indent="-461963">
              <a:buFont typeface="+mj-lt"/>
              <a:buAutoNum type="arabicPeriod"/>
            </a:pPr>
            <a:r>
              <a:rPr lang="en-US" dirty="0">
                <a:solidFill>
                  <a:schemeClr val="accent6"/>
                </a:solidFill>
                <a:ea typeface="Amazon Ember Light" panose="020B0403020204020204" pitchFamily="34" charset="0"/>
                <a:cs typeface="Amazon Ember Light" panose="020B0403020204020204" pitchFamily="34" charset="0"/>
              </a:rPr>
              <a:t>​</a:t>
            </a:r>
            <a:r>
              <a:rPr lang="en-US" b="1" dirty="0">
                <a:solidFill>
                  <a:schemeClr val="accent6"/>
                </a:solidFill>
                <a:latin typeface="+mn-lt"/>
                <a:ea typeface="Amazon Ember Light" panose="020B0403020204020204" pitchFamily="34" charset="0"/>
                <a:cs typeface="Amazon Ember Light" panose="020B0403020204020204" pitchFamily="34" charset="0"/>
              </a:rPr>
              <a:t>Algorithms</a:t>
            </a:r>
          </a:p>
          <a:p>
            <a:pPr lvl="1"/>
            <a:r>
              <a:rPr lang="en-US" dirty="0">
                <a:latin typeface="+mn-lt"/>
                <a:ea typeface="Amazon Ember Light" panose="020B0403020204020204" pitchFamily="34" charset="0"/>
                <a:cs typeface="Amazon Ember Light" panose="020B0403020204020204" pitchFamily="34" charset="0"/>
              </a:rPr>
              <a:t>ML uses specialized frameworks and libraries, as well as innovative techniques, which are constantly improving.</a:t>
            </a:r>
          </a:p>
        </p:txBody>
      </p:sp>
      <p:pic>
        <p:nvPicPr>
          <p:cNvPr id="6" name="Picture 5" descr="Callout to indicate that today's focus is data.">
            <a:extLst>
              <a:ext uri="{FF2B5EF4-FFF2-40B4-BE49-F238E27FC236}">
                <a16:creationId xmlns:a16="http://schemas.microsoft.com/office/drawing/2014/main" id="{22156CD6-2055-4835-B498-B4E0B74F969D}"/>
              </a:ext>
            </a:extLst>
          </p:cNvPr>
          <p:cNvPicPr>
            <a:picLocks noChangeAspect="1"/>
          </p:cNvPicPr>
          <p:nvPr/>
        </p:nvPicPr>
        <p:blipFill>
          <a:blip r:embed="rId4"/>
          <a:stretch>
            <a:fillRect/>
          </a:stretch>
        </p:blipFill>
        <p:spPr>
          <a:xfrm>
            <a:off x="365760" y="1121069"/>
            <a:ext cx="9120406" cy="1737511"/>
          </a:xfrm>
          <a:prstGeom prst="rect">
            <a:avLst/>
          </a:prstGeom>
        </p:spPr>
      </p:pic>
    </p:spTree>
    <p:custDataLst>
      <p:tags r:id="rId1"/>
    </p:custDataLst>
    <p:extLst>
      <p:ext uri="{BB962C8B-B14F-4D97-AF65-F5344CB8AC3E}">
        <p14:creationId xmlns:p14="http://schemas.microsoft.com/office/powerpoint/2010/main" val="38185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BA8263-3354-422E-AD44-9890D89CCC45}"/>
              </a:ext>
            </a:extLst>
          </p:cNvPr>
          <p:cNvSpPr>
            <a:spLocks noGrp="1"/>
          </p:cNvSpPr>
          <p:nvPr>
            <p:ph type="sldNum" idx="97"/>
          </p:nvPr>
        </p:nvSpPr>
        <p:spPr/>
        <p:txBody>
          <a:bodyPr/>
          <a:lstStyle/>
          <a:p>
            <a:fld id="{86A8BF56-6CB3-514C-9A64-F39D95C9E25B}" type="slidenum">
              <a:rPr lang="en-US" smtClean="0"/>
              <a:t>30</a:t>
            </a:fld>
            <a:endParaRPr lang="en-US" dirty="0"/>
          </a:p>
        </p:txBody>
      </p:sp>
      <p:sp>
        <p:nvSpPr>
          <p:cNvPr id="2" name="Title 1">
            <a:extLst>
              <a:ext uri="{FF2B5EF4-FFF2-40B4-BE49-F238E27FC236}">
                <a16:creationId xmlns:a16="http://schemas.microsoft.com/office/drawing/2014/main" id="{043156E1-CF03-49E5-B88E-3855479E576F}"/>
              </a:ext>
            </a:extLst>
          </p:cNvPr>
          <p:cNvSpPr>
            <a:spLocks noGrp="1"/>
          </p:cNvSpPr>
          <p:nvPr>
            <p:ph type="title" idx="1"/>
          </p:nvPr>
        </p:nvSpPr>
        <p:spPr/>
        <p:txBody>
          <a:bodyPr/>
          <a:lstStyle/>
          <a:p>
            <a:r>
              <a:rPr lang="en-US" dirty="0"/>
              <a:t>Applying MLDQs to some use cases</a:t>
            </a:r>
          </a:p>
        </p:txBody>
      </p:sp>
    </p:spTree>
    <p:custDataLst>
      <p:tags r:id="rId1"/>
    </p:custDataLst>
    <p:extLst>
      <p:ext uri="{BB962C8B-B14F-4D97-AF65-F5344CB8AC3E}">
        <p14:creationId xmlns:p14="http://schemas.microsoft.com/office/powerpoint/2010/main" val="265819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31</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1: Backfilling missing attributes</a:t>
            </a:r>
          </a:p>
        </p:txBody>
      </p:sp>
      <p:sp>
        <p:nvSpPr>
          <p:cNvPr id="7" name="Content Placeholder 6">
            <a:extLst>
              <a:ext uri="{FF2B5EF4-FFF2-40B4-BE49-F238E27FC236}">
                <a16:creationId xmlns:a16="http://schemas.microsoft.com/office/drawing/2014/main" id="{401D6333-0F8B-4855-BC89-7DB8D23B7D89}"/>
              </a:ext>
            </a:extLst>
          </p:cNvPr>
          <p:cNvSpPr>
            <a:spLocks noGrp="1"/>
          </p:cNvSpPr>
          <p:nvPr>
            <p:ph idx="2"/>
          </p:nvPr>
        </p:nvSpPr>
        <p:spPr/>
        <p:txBody>
          <a:bodyPr/>
          <a:lstStyle/>
          <a:p>
            <a:pPr>
              <a:spcBef>
                <a:spcPts val="1200"/>
              </a:spcBef>
            </a:pPr>
            <a:r>
              <a:rPr lang="en-US" dirty="0"/>
              <a:t>For many products in an ecommerce catalog, </a:t>
            </a:r>
            <a:r>
              <a:rPr lang="en-US" b="1" dirty="0"/>
              <a:t>attributes</a:t>
            </a:r>
            <a:r>
              <a:rPr lang="en-US" dirty="0"/>
              <a:t> (for example, </a:t>
            </a:r>
            <a:r>
              <a:rPr lang="en-US" dirty="0">
                <a:cs typeface="Courier New" panose="02070309020205020404" pitchFamily="49" charset="0"/>
              </a:rPr>
              <a:t>color or size</a:t>
            </a:r>
            <a:r>
              <a:rPr lang="en-US" dirty="0"/>
              <a:t>) </a:t>
            </a:r>
            <a:r>
              <a:rPr lang="en-US" b="1" dirty="0"/>
              <a:t>are missing or incorrect</a:t>
            </a:r>
            <a:r>
              <a:rPr lang="en-US" dirty="0"/>
              <a:t>. You can lose customer trust when product results don’t match what a customer is looking for. You can lose sales when products have been labeled incorrectly or aren’t discoverable.</a:t>
            </a:r>
          </a:p>
          <a:p>
            <a:pPr>
              <a:spcBef>
                <a:spcPts val="1200"/>
              </a:spcBef>
            </a:pPr>
            <a:r>
              <a:rPr lang="en-US" dirty="0"/>
              <a:t>You are asked to </a:t>
            </a:r>
            <a:r>
              <a:rPr lang="en-US" b="1" dirty="0"/>
              <a:t>build ML models that can predict attributes (such as color) from product images</a:t>
            </a:r>
            <a:r>
              <a:rPr lang="en-US" dirty="0"/>
              <a:t>. You can use those models to predict and backfill the color attribute in the catalog.</a:t>
            </a:r>
          </a:p>
        </p:txBody>
      </p:sp>
    </p:spTree>
    <p:custDataLst>
      <p:tags r:id="rId1"/>
    </p:custDataLst>
    <p:extLst>
      <p:ext uri="{BB962C8B-B14F-4D97-AF65-F5344CB8AC3E}">
        <p14:creationId xmlns:p14="http://schemas.microsoft.com/office/powerpoint/2010/main" val="385722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32</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pPr>
              <a:lnSpc>
                <a:spcPct val="100000"/>
              </a:lnSpc>
            </a:pPr>
            <a:r>
              <a:rPr lang="en-US" dirty="0">
                <a:latin typeface="Amazon Ember Display Heavy"/>
              </a:rPr>
              <a:t>When color is missing</a:t>
            </a:r>
          </a:p>
        </p:txBody>
      </p:sp>
      <p:graphicFrame>
        <p:nvGraphicFramePr>
          <p:cNvPr id="14" name="Table 14">
            <a:extLst>
              <a:ext uri="{FF2B5EF4-FFF2-40B4-BE49-F238E27FC236}">
                <a16:creationId xmlns:a16="http://schemas.microsoft.com/office/drawing/2014/main" id="{AD19F978-3C3A-3C3A-9BFA-75168D809150}"/>
              </a:ext>
            </a:extLst>
          </p:cNvPr>
          <p:cNvGraphicFramePr>
            <a:graphicFrameLocks noGrp="1"/>
          </p:cNvGraphicFramePr>
          <p:nvPr>
            <p:ph idx="3"/>
            <p:extLst>
              <p:ext uri="{D42A27DB-BD31-4B8C-83A1-F6EECF244321}">
                <p14:modId xmlns:p14="http://schemas.microsoft.com/office/powerpoint/2010/main" val="880203425"/>
              </p:ext>
            </p:extLst>
          </p:nvPr>
        </p:nvGraphicFramePr>
        <p:xfrm>
          <a:off x="5071486" y="1377594"/>
          <a:ext cx="5840283" cy="4724400"/>
        </p:xfrm>
        <a:graphic>
          <a:graphicData uri="http://schemas.openxmlformats.org/drawingml/2006/table">
            <a:tbl>
              <a:tblPr firstRow="1">
                <a:tableStyleId>{7DF18680-E054-41AD-8BC1-D1AEF772440D}</a:tableStyleId>
              </a:tblPr>
              <a:tblGrid>
                <a:gridCol w="2543503">
                  <a:extLst>
                    <a:ext uri="{9D8B030D-6E8A-4147-A177-3AD203B41FA5}">
                      <a16:colId xmlns:a16="http://schemas.microsoft.com/office/drawing/2014/main" val="2513661873"/>
                    </a:ext>
                  </a:extLst>
                </a:gridCol>
                <a:gridCol w="3296780">
                  <a:extLst>
                    <a:ext uri="{9D8B030D-6E8A-4147-A177-3AD203B41FA5}">
                      <a16:colId xmlns:a16="http://schemas.microsoft.com/office/drawing/2014/main" val="2855774987"/>
                    </a:ext>
                  </a:extLst>
                </a:gridCol>
              </a:tblGrid>
              <a:tr h="370840">
                <a:tc>
                  <a:txBody>
                    <a:bodyPr/>
                    <a:lstStyle/>
                    <a:p>
                      <a:pPr algn="ctr"/>
                      <a:r>
                        <a:rPr lang="en-US" sz="2800" dirty="0"/>
                        <a:t>Color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Confidence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930145"/>
                  </a:ext>
                </a:extLst>
              </a:tr>
              <a:tr h="370840">
                <a:tc>
                  <a:txBody>
                    <a:bodyPr/>
                    <a:lstStyle/>
                    <a:p>
                      <a:pPr marL="0" indent="0" algn="ctr">
                        <a:buNone/>
                      </a:pPr>
                      <a:r>
                        <a:rPr lang="en-US" sz="4000" dirty="0">
                          <a:ln w="25400">
                            <a:solidFill>
                              <a:srgbClr val="A4283D"/>
                            </a:solidFill>
                          </a:ln>
                          <a:solidFill>
                            <a:srgbClr val="FF0000"/>
                          </a:solidFill>
                        </a:rPr>
                        <a:t>red</a:t>
                      </a:r>
                      <a:endParaRPr kumimoji="0" lang="en-US" sz="4000" b="0" i="0" u="none" strike="noStrike" kern="1200" cap="none" spc="0" normalizeH="0" baseline="0" noProof="0" dirty="0">
                        <a:ln w="25400">
                          <a:solidFill>
                            <a:srgbClr val="A4283D"/>
                          </a:solidFill>
                        </a:ln>
                        <a:solidFill>
                          <a:srgbClr val="232F3E"/>
                        </a:solidFill>
                        <a:effectLst/>
                        <a:uLnTx/>
                        <a:uFillTx/>
                        <a:latin typeface="Amazon Ember displa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kumimoji="0" lang="en-US" sz="2800" b="0" i="0" u="none" strike="noStrike" kern="1200" cap="none" spc="0" normalizeH="0" baseline="0" noProof="0" dirty="0">
                          <a:ln>
                            <a:noFill/>
                          </a:ln>
                          <a:solidFill>
                            <a:srgbClr val="232F3E"/>
                          </a:solidFill>
                          <a:effectLst/>
                          <a:uLnTx/>
                          <a:uFillTx/>
                          <a:latin typeface="Amazon Ember display"/>
                        </a:rPr>
                        <a:t>0.80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2158561"/>
                  </a:ext>
                </a:extLst>
              </a:tr>
              <a:tr h="370840">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lang="en-US" sz="4000" dirty="0">
                          <a:ln w="25400">
                            <a:solidFill>
                              <a:schemeClr val="accent3">
                                <a:lumMod val="50000"/>
                              </a:schemeClr>
                            </a:solidFill>
                          </a:ln>
                          <a:solidFill>
                            <a:schemeClr val="accent3"/>
                          </a:solidFill>
                        </a:rPr>
                        <a:t>pink</a:t>
                      </a:r>
                      <a:r>
                        <a:rPr lang="en-US" sz="4000" dirty="0">
                          <a:ln w="25400">
                            <a:solidFill>
                              <a:schemeClr val="tx1"/>
                            </a:solidFill>
                          </a:ln>
                        </a:rPr>
                        <a:t> </a:t>
                      </a:r>
                      <a:endParaRPr kumimoji="0" lang="en-US" sz="4000" b="0" i="0" u="none" strike="noStrike" kern="1200" cap="none" spc="0" normalizeH="0" baseline="0" noProof="0" dirty="0">
                        <a:ln w="25400">
                          <a:solidFill>
                            <a:schemeClr val="tx1"/>
                          </a:solidFill>
                        </a:ln>
                        <a:solidFill>
                          <a:srgbClr val="232F3E"/>
                        </a:solidFill>
                        <a:effectLst/>
                        <a:uLnTx/>
                        <a:uFillTx/>
                        <a:latin typeface="Amazon Ember displa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kumimoji="0" lang="en-US" sz="2800" b="0" i="0" u="none" strike="noStrike" kern="1200" cap="none" spc="0" normalizeH="0" baseline="0" noProof="0" dirty="0">
                          <a:ln>
                            <a:noFill/>
                          </a:ln>
                          <a:solidFill>
                            <a:srgbClr val="232F3E"/>
                          </a:solidFill>
                          <a:effectLst/>
                          <a:uLnTx/>
                          <a:uFillTx/>
                          <a:latin typeface="Amazon Ember display"/>
                        </a:rPr>
                        <a:t>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927917"/>
                  </a:ext>
                </a:extLst>
              </a:tr>
              <a:tr h="370840">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lang="en-US" sz="4000" dirty="0">
                          <a:ln w="25400">
                            <a:solidFill>
                              <a:srgbClr val="944102"/>
                            </a:solidFill>
                          </a:ln>
                          <a:solidFill>
                            <a:srgbClr val="FF9900"/>
                          </a:solidFill>
                        </a:rPr>
                        <a:t>orange</a:t>
                      </a:r>
                      <a:endParaRPr kumimoji="0" lang="en-US" sz="4000" b="0" i="0" u="none" strike="noStrike" kern="1200" cap="none" spc="0" normalizeH="0" baseline="0" noProof="0" dirty="0">
                        <a:ln w="25400">
                          <a:solidFill>
                            <a:srgbClr val="944102"/>
                          </a:solidFill>
                        </a:ln>
                        <a:solidFill>
                          <a:srgbClr val="FF9900"/>
                        </a:solidFill>
                        <a:effectLst/>
                        <a:uLnTx/>
                        <a:uFillTx/>
                        <a:latin typeface="Amazon Ember displa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kumimoji="0" lang="en-US" sz="2800" b="0" i="0" u="none" strike="noStrike" kern="1200" cap="none" spc="0" normalizeH="0" baseline="0" noProof="0" dirty="0">
                          <a:ln>
                            <a:noFill/>
                          </a:ln>
                          <a:solidFill>
                            <a:srgbClr val="232F3E"/>
                          </a:solidFill>
                          <a:effectLst/>
                          <a:uLnTx/>
                          <a:uFillTx/>
                          <a:latin typeface="Amazon Ember display"/>
                        </a:rPr>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957471"/>
                  </a:ext>
                </a:extLst>
              </a:tr>
              <a:tr h="370840">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lang="en-US" sz="4000" dirty="0">
                          <a:ln w="25400">
                            <a:solidFill>
                              <a:schemeClr val="accent5">
                                <a:lumMod val="75000"/>
                              </a:schemeClr>
                            </a:solidFill>
                          </a:ln>
                          <a:solidFill>
                            <a:schemeClr val="accent5"/>
                          </a:solidFill>
                        </a:rPr>
                        <a:t>purple</a:t>
                      </a:r>
                      <a:endParaRPr kumimoji="0" lang="en-US" sz="4000" b="0" i="0" u="none" strike="noStrike" kern="1200" cap="none" spc="0" normalizeH="0" baseline="0" noProof="0" dirty="0">
                        <a:ln w="25400">
                          <a:solidFill>
                            <a:schemeClr val="accent5">
                              <a:lumMod val="75000"/>
                            </a:schemeClr>
                          </a:solidFill>
                        </a:ln>
                        <a:solidFill>
                          <a:srgbClr val="232F3E"/>
                        </a:solidFill>
                        <a:effectLst/>
                        <a:uLnTx/>
                        <a:uFillTx/>
                        <a:latin typeface="Amazon Ember displa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kumimoji="0" lang="en-US" sz="2800" b="0" i="0" u="none" strike="noStrike" kern="1200" cap="none" spc="0" normalizeH="0" baseline="0" noProof="0" dirty="0">
                          <a:ln>
                            <a:noFill/>
                          </a:ln>
                          <a:solidFill>
                            <a:srgbClr val="232F3E"/>
                          </a:solidFill>
                          <a:effectLst/>
                          <a:uLnTx/>
                          <a:uFillTx/>
                          <a:latin typeface="Amazon Ember display"/>
                        </a:rPr>
                        <a:t>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229228"/>
                  </a:ext>
                </a:extLst>
              </a:tr>
              <a:tr h="370840">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lang="en-US" sz="4000" dirty="0">
                          <a:ln w="25400">
                            <a:solidFill>
                              <a:srgbClr val="6A2706"/>
                            </a:solidFill>
                          </a:ln>
                          <a:solidFill>
                            <a:srgbClr val="712803"/>
                          </a:solidFill>
                        </a:rPr>
                        <a:t>brown</a:t>
                      </a:r>
                      <a:r>
                        <a:rPr lang="en-US" sz="4000" dirty="0">
                          <a:ln w="25400">
                            <a:solidFill>
                              <a:schemeClr val="tx1"/>
                            </a:solidFill>
                          </a:ln>
                          <a:solidFill>
                            <a:schemeClr val="accent2">
                              <a:lumMod val="50000"/>
                            </a:schemeClr>
                          </a:solidFill>
                        </a:rPr>
                        <a:t> </a:t>
                      </a:r>
                      <a:endParaRPr kumimoji="0" lang="en-US" sz="4000" b="0" i="0" u="none" strike="noStrike" kern="1200" cap="none" spc="0" normalizeH="0" baseline="0" noProof="0" dirty="0">
                        <a:ln w="25400">
                          <a:solidFill>
                            <a:schemeClr val="tx1"/>
                          </a:solidFill>
                        </a:ln>
                        <a:solidFill>
                          <a:srgbClr val="232F3E"/>
                        </a:solidFill>
                        <a:effectLst/>
                        <a:uLnTx/>
                        <a:uFillTx/>
                        <a:latin typeface="Amazon Ember displa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kumimoji="0" lang="en-US" sz="2800" b="0" i="0" u="none" strike="noStrike" kern="1200" cap="none" spc="0" normalizeH="0" baseline="0" noProof="0" dirty="0">
                          <a:ln>
                            <a:noFill/>
                          </a:ln>
                          <a:solidFill>
                            <a:srgbClr val="232F3E"/>
                          </a:solidFill>
                          <a:effectLst/>
                          <a:uLnTx/>
                          <a:uFillTx/>
                          <a:latin typeface="Amazon Ember display"/>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680478"/>
                  </a:ext>
                </a:extLst>
              </a:tr>
              <a:tr h="370840">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lang="en-US" sz="4000" dirty="0">
                          <a:ln w="25400">
                            <a:solidFill>
                              <a:schemeClr val="tx1"/>
                            </a:solidFill>
                          </a:ln>
                        </a:rPr>
                        <a:t>black </a:t>
                      </a:r>
                      <a:endParaRPr kumimoji="0" lang="en-US" sz="4000" b="0" i="0" u="none" strike="noStrike" kern="1200" cap="none" spc="0" normalizeH="0" baseline="0" noProof="0" dirty="0">
                        <a:ln w="25400">
                          <a:solidFill>
                            <a:schemeClr val="tx1"/>
                          </a:solidFill>
                        </a:ln>
                        <a:solidFill>
                          <a:srgbClr val="232F3E"/>
                        </a:solidFill>
                        <a:effectLst/>
                        <a:uLnTx/>
                        <a:uFillTx/>
                        <a:latin typeface="Amazon Ember displa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1000"/>
                        </a:spcBef>
                        <a:spcAft>
                          <a:spcPts val="600"/>
                        </a:spcAft>
                        <a:buClrTx/>
                        <a:buSzTx/>
                        <a:buFont typeface="Amazon Ember Display"/>
                        <a:buNone/>
                        <a:tabLst/>
                        <a:defRPr/>
                      </a:pPr>
                      <a:r>
                        <a:rPr kumimoji="0" lang="en-US" sz="2800" b="0" i="0" u="none" strike="noStrike" kern="1200" cap="none" spc="0" normalizeH="0" baseline="0" noProof="0" dirty="0">
                          <a:ln>
                            <a:noFill/>
                          </a:ln>
                          <a:solidFill>
                            <a:srgbClr val="232F3E"/>
                          </a:solidFill>
                          <a:effectLst/>
                          <a:uLnTx/>
                          <a:uFillTx/>
                          <a:latin typeface="Amazon Ember display"/>
                        </a:rPr>
                        <a:t>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953445"/>
                  </a:ext>
                </a:extLst>
              </a:tr>
            </a:tbl>
          </a:graphicData>
        </a:graphic>
      </p:graphicFrame>
      <p:pic>
        <p:nvPicPr>
          <p:cNvPr id="12" name="Content Placeholder 11" descr="Girl wearing a red dress.">
            <a:extLst>
              <a:ext uri="{FF2B5EF4-FFF2-40B4-BE49-F238E27FC236}">
                <a16:creationId xmlns:a16="http://schemas.microsoft.com/office/drawing/2014/main" id="{B1CA80C7-00CD-E7DC-E75E-4B2096AA11E8}"/>
              </a:ext>
            </a:extLst>
          </p:cNvPr>
          <p:cNvPicPr>
            <a:picLocks noGrp="1" noChangeAspect="1"/>
          </p:cNvPicPr>
          <p:nvPr>
            <p:ph idx="2"/>
          </p:nvPr>
        </p:nvPicPr>
        <p:blipFill>
          <a:blip r:embed="rId4"/>
          <a:srcRect/>
          <a:stretch/>
        </p:blipFill>
        <p:spPr>
          <a:xfrm>
            <a:off x="1313487" y="1304820"/>
            <a:ext cx="2900839" cy="4869949"/>
          </a:xfrm>
        </p:spPr>
      </p:pic>
    </p:spTree>
    <p:custDataLst>
      <p:tags r:id="rId1"/>
    </p:custDataLst>
    <p:extLst>
      <p:ext uri="{BB962C8B-B14F-4D97-AF65-F5344CB8AC3E}">
        <p14:creationId xmlns:p14="http://schemas.microsoft.com/office/powerpoint/2010/main" val="325847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33</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1: MLDQ 1</a:t>
            </a:r>
          </a:p>
        </p:txBody>
      </p:sp>
      <p:sp>
        <p:nvSpPr>
          <p:cNvPr id="7" name="Content Placeholder 6">
            <a:extLst>
              <a:ext uri="{FF2B5EF4-FFF2-40B4-BE49-F238E27FC236}">
                <a16:creationId xmlns:a16="http://schemas.microsoft.com/office/drawing/2014/main" id="{69C09A3C-6DF6-42E4-8CAA-D106B02FA6D2}"/>
              </a:ext>
            </a:extLst>
          </p:cNvPr>
          <p:cNvSpPr>
            <a:spLocks noGrp="1"/>
          </p:cNvSpPr>
          <p:nvPr>
            <p:ph idx="2"/>
          </p:nvPr>
        </p:nvSpPr>
        <p:spPr/>
        <p:txBody>
          <a:bodyPr/>
          <a:lstStyle/>
          <a:p>
            <a:pPr marL="0" indent="0">
              <a:buNone/>
            </a:pPr>
            <a:r>
              <a:rPr lang="en-US" b="1" dirty="0"/>
              <a:t>What makes this problem suitable for ML?</a:t>
            </a:r>
          </a:p>
          <a:p>
            <a:pPr marL="0" indent="0">
              <a:buNone/>
            </a:pPr>
            <a:r>
              <a:rPr lang="en-US" dirty="0"/>
              <a:t>Manual extraction and labeling of colors is not scalable. Simple rules that are based on pixel inspection won’t solve many real cases (for example, presence of a human model or large white background areas).</a:t>
            </a:r>
          </a:p>
        </p:txBody>
      </p:sp>
    </p:spTree>
    <p:custDataLst>
      <p:tags r:id="rId1"/>
    </p:custDataLst>
    <p:extLst>
      <p:ext uri="{BB962C8B-B14F-4D97-AF65-F5344CB8AC3E}">
        <p14:creationId xmlns:p14="http://schemas.microsoft.com/office/powerpoint/2010/main" val="3751642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34</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1: MLDQ 2</a:t>
            </a:r>
          </a:p>
        </p:txBody>
      </p:sp>
      <p:sp>
        <p:nvSpPr>
          <p:cNvPr id="6" name="Content Placeholder 5">
            <a:extLst>
              <a:ext uri="{FF2B5EF4-FFF2-40B4-BE49-F238E27FC236}">
                <a16:creationId xmlns:a16="http://schemas.microsoft.com/office/drawing/2014/main" id="{DA4D9B52-7BEA-456B-A033-1AF452AAA4B3}"/>
              </a:ext>
            </a:extLst>
          </p:cNvPr>
          <p:cNvSpPr>
            <a:spLocks noGrp="1"/>
          </p:cNvSpPr>
          <p:nvPr>
            <p:ph idx="2"/>
          </p:nvPr>
        </p:nvSpPr>
        <p:spPr/>
        <p:txBody>
          <a:bodyPr/>
          <a:lstStyle/>
          <a:p>
            <a:pPr marL="0" indent="0">
              <a:buNone/>
            </a:pPr>
            <a:r>
              <a:rPr lang="en-US" b="1" dirty="0"/>
              <a:t>What business goal can be achieved by building an ML solution to address this problem?</a:t>
            </a:r>
          </a:p>
          <a:p>
            <a:pPr marL="0" indent="0">
              <a:buNone/>
            </a:pPr>
            <a:r>
              <a:rPr lang="en-US" dirty="0"/>
              <a:t>Customer trust: Complete and accurate product information across all marketplaces will provide a better shopping experience for customers, which will lead to higher customer trust and increased sales.</a:t>
            </a:r>
          </a:p>
        </p:txBody>
      </p:sp>
    </p:spTree>
    <p:custDataLst>
      <p:tags r:id="rId1"/>
    </p:custDataLst>
    <p:extLst>
      <p:ext uri="{BB962C8B-B14F-4D97-AF65-F5344CB8AC3E}">
        <p14:creationId xmlns:p14="http://schemas.microsoft.com/office/powerpoint/2010/main" val="4074976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35</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1: MLDQ 3</a:t>
            </a:r>
          </a:p>
        </p:txBody>
      </p:sp>
      <p:sp>
        <p:nvSpPr>
          <p:cNvPr id="6" name="Content Placeholder 5">
            <a:extLst>
              <a:ext uri="{FF2B5EF4-FFF2-40B4-BE49-F238E27FC236}">
                <a16:creationId xmlns:a16="http://schemas.microsoft.com/office/drawing/2014/main" id="{28EC2056-CE4F-4B03-B9E4-68726BDC377E}"/>
              </a:ext>
            </a:extLst>
          </p:cNvPr>
          <p:cNvSpPr>
            <a:spLocks noGrp="1"/>
          </p:cNvSpPr>
          <p:nvPr>
            <p:ph idx="2"/>
          </p:nvPr>
        </p:nvSpPr>
        <p:spPr/>
        <p:txBody>
          <a:bodyPr/>
          <a:lstStyle/>
          <a:p>
            <a:pPr marL="0" indent="0">
              <a:buNone/>
            </a:pPr>
            <a:r>
              <a:rPr lang="en-US" b="1" dirty="0"/>
              <a:t>What kind of ML model (regression, classification, or clustering) can solve this problem?</a:t>
            </a:r>
          </a:p>
          <a:p>
            <a:pPr marL="0" indent="0">
              <a:buNone/>
            </a:pPr>
            <a:r>
              <a:rPr lang="en-US" dirty="0"/>
              <a:t>Classification can be used. This problem requires multiclass classification (different candidate colors).</a:t>
            </a:r>
          </a:p>
        </p:txBody>
      </p:sp>
    </p:spTree>
    <p:custDataLst>
      <p:tags r:id="rId1"/>
    </p:custDataLst>
    <p:extLst>
      <p:ext uri="{BB962C8B-B14F-4D97-AF65-F5344CB8AC3E}">
        <p14:creationId xmlns:p14="http://schemas.microsoft.com/office/powerpoint/2010/main" val="1680949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36</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1: MLDQ 4</a:t>
            </a:r>
          </a:p>
        </p:txBody>
      </p:sp>
      <p:sp>
        <p:nvSpPr>
          <p:cNvPr id="6" name="Content Placeholder 5">
            <a:extLst>
              <a:ext uri="{FF2B5EF4-FFF2-40B4-BE49-F238E27FC236}">
                <a16:creationId xmlns:a16="http://schemas.microsoft.com/office/drawing/2014/main" id="{E37BC489-5988-41CE-BAF9-D6D020330012}"/>
              </a:ext>
            </a:extLst>
          </p:cNvPr>
          <p:cNvSpPr>
            <a:spLocks noGrp="1"/>
          </p:cNvSpPr>
          <p:nvPr>
            <p:ph idx="2"/>
          </p:nvPr>
        </p:nvSpPr>
        <p:spPr/>
        <p:txBody>
          <a:bodyPr/>
          <a:lstStyle/>
          <a:p>
            <a:pPr marL="0" indent="0">
              <a:buNone/>
            </a:pPr>
            <a:r>
              <a:rPr lang="en-US" b="1" dirty="0"/>
              <a:t>What data might be necessary to address this problem? Is the data already available and relevant?</a:t>
            </a:r>
          </a:p>
          <a:p>
            <a:pPr marL="0" indent="0">
              <a:buNone/>
            </a:pPr>
            <a:r>
              <a:rPr lang="en-US" dirty="0"/>
              <a:t>To solve this problem, you need a dataset with images that have correspondent color labels. Some sellers might already provide color values for their products, but the values might not be accurate and might require additional verification.</a:t>
            </a:r>
          </a:p>
        </p:txBody>
      </p:sp>
    </p:spTree>
    <p:custDataLst>
      <p:tags r:id="rId1"/>
    </p:custDataLst>
    <p:extLst>
      <p:ext uri="{BB962C8B-B14F-4D97-AF65-F5344CB8AC3E}">
        <p14:creationId xmlns:p14="http://schemas.microsoft.com/office/powerpoint/2010/main" val="317140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37</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1: MLDQ 5</a:t>
            </a:r>
          </a:p>
        </p:txBody>
      </p:sp>
      <p:sp>
        <p:nvSpPr>
          <p:cNvPr id="7" name="Content Placeholder 6">
            <a:extLst>
              <a:ext uri="{FF2B5EF4-FFF2-40B4-BE49-F238E27FC236}">
                <a16:creationId xmlns:a16="http://schemas.microsoft.com/office/drawing/2014/main" id="{9F73B136-3A24-45A5-8761-60FC7D10F53B}"/>
              </a:ext>
            </a:extLst>
          </p:cNvPr>
          <p:cNvSpPr>
            <a:spLocks noGrp="1"/>
          </p:cNvSpPr>
          <p:nvPr>
            <p:ph idx="2"/>
          </p:nvPr>
        </p:nvSpPr>
        <p:spPr/>
        <p:txBody>
          <a:bodyPr/>
          <a:lstStyle/>
          <a:p>
            <a:pPr marL="0" indent="0">
              <a:buNone/>
            </a:pPr>
            <a:r>
              <a:rPr lang="en-US" b="1" dirty="0"/>
              <a:t>How accurate (good) does the model need to be?</a:t>
            </a:r>
          </a:p>
          <a:p>
            <a:pPr marL="0" indent="0">
              <a:buNone/>
            </a:pPr>
            <a:r>
              <a:rPr lang="en-US" dirty="0"/>
              <a:t>To keep the quality bar high, you can define thresholds for every class so that only confident predictions are published to the catalog (for example, with precision above 90 percent).</a:t>
            </a:r>
          </a:p>
        </p:txBody>
      </p:sp>
    </p:spTree>
    <p:custDataLst>
      <p:tags r:id="rId1"/>
    </p:custDataLst>
    <p:extLst>
      <p:ext uri="{BB962C8B-B14F-4D97-AF65-F5344CB8AC3E}">
        <p14:creationId xmlns:p14="http://schemas.microsoft.com/office/powerpoint/2010/main" val="1744109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38</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2: Sentiment analysis </a:t>
            </a:r>
          </a:p>
        </p:txBody>
      </p:sp>
      <p:sp>
        <p:nvSpPr>
          <p:cNvPr id="7" name="Content Placeholder 6">
            <a:extLst>
              <a:ext uri="{FF2B5EF4-FFF2-40B4-BE49-F238E27FC236}">
                <a16:creationId xmlns:a16="http://schemas.microsoft.com/office/drawing/2014/main" id="{3CEE2F21-9CB4-4C6C-BF9F-30CC4A7E066C}"/>
              </a:ext>
            </a:extLst>
          </p:cNvPr>
          <p:cNvSpPr>
            <a:spLocks noGrp="1"/>
          </p:cNvSpPr>
          <p:nvPr>
            <p:ph idx="2"/>
          </p:nvPr>
        </p:nvSpPr>
        <p:spPr/>
        <p:txBody>
          <a:bodyPr/>
          <a:lstStyle/>
          <a:p>
            <a:pPr>
              <a:spcBef>
                <a:spcPts val="1200"/>
              </a:spcBef>
            </a:pPr>
            <a:r>
              <a:rPr lang="en-US" b="1" dirty="0"/>
              <a:t>Data from customer feedback </a:t>
            </a:r>
            <a:r>
              <a:rPr lang="en-US" dirty="0"/>
              <a:t>(customer contacts, product reviews, and return messages) on an e-commerce website contains valuable information about users. </a:t>
            </a:r>
            <a:r>
              <a:rPr lang="en-US" b="1" dirty="0"/>
              <a:t>Sentiment analysis </a:t>
            </a:r>
            <a:r>
              <a:rPr lang="en-US" dirty="0"/>
              <a:t>would provide a unique window into the customer experience. By understanding text sentiment, the company could improve their products to better meet customers’ needs.</a:t>
            </a:r>
          </a:p>
          <a:p>
            <a:pPr>
              <a:spcBef>
                <a:spcPts val="1200"/>
              </a:spcBef>
            </a:pPr>
            <a:r>
              <a:rPr lang="en-US" dirty="0"/>
              <a:t>You are asked to </a:t>
            </a:r>
            <a:r>
              <a:rPr lang="en-US" b="1" dirty="0"/>
              <a:t>build ML predictive models that can generate sentiment analysis scores</a:t>
            </a:r>
            <a:r>
              <a:rPr lang="en-US" dirty="0"/>
              <a:t> for text data in customer feedback.</a:t>
            </a:r>
          </a:p>
        </p:txBody>
      </p:sp>
    </p:spTree>
    <p:custDataLst>
      <p:tags r:id="rId1"/>
    </p:custDataLst>
    <p:extLst>
      <p:ext uri="{BB962C8B-B14F-4D97-AF65-F5344CB8AC3E}">
        <p14:creationId xmlns:p14="http://schemas.microsoft.com/office/powerpoint/2010/main" val="211245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F3EE11-F768-A647-9FAC-0C4FB140E757}"/>
              </a:ext>
            </a:extLst>
          </p:cNvPr>
          <p:cNvSpPr>
            <a:spLocks noGrp="1"/>
          </p:cNvSpPr>
          <p:nvPr>
            <p:ph type="sldNum" idx="97"/>
          </p:nvPr>
        </p:nvSpPr>
        <p:spPr/>
        <p:txBody>
          <a:bodyPr/>
          <a:lstStyle/>
          <a:p>
            <a:fld id="{2613A35D-97EF-7A48-AACF-97D95E22C11E}" type="slidenum">
              <a:rPr lang="en-US" smtClean="0"/>
              <a:pPr/>
              <a:t>39</a:t>
            </a:fld>
            <a:endParaRPr lang="en-US" dirty="0"/>
          </a:p>
        </p:txBody>
      </p:sp>
      <p:sp>
        <p:nvSpPr>
          <p:cNvPr id="4" name="Title 3">
            <a:extLst>
              <a:ext uri="{FF2B5EF4-FFF2-40B4-BE49-F238E27FC236}">
                <a16:creationId xmlns:a16="http://schemas.microsoft.com/office/drawing/2014/main" id="{B54B3A31-4630-194F-8498-A03A1BBD5A51}"/>
              </a:ext>
            </a:extLst>
          </p:cNvPr>
          <p:cNvSpPr>
            <a:spLocks noGrp="1"/>
          </p:cNvSpPr>
          <p:nvPr>
            <p:ph type="title" idx="1"/>
          </p:nvPr>
        </p:nvSpPr>
        <p:spPr/>
        <p:txBody>
          <a:bodyPr>
            <a:normAutofit/>
          </a:bodyPr>
          <a:lstStyle/>
          <a:p>
            <a:r>
              <a:rPr lang="en-US" dirty="0"/>
              <a:t>Star ratings for a movie</a:t>
            </a:r>
          </a:p>
        </p:txBody>
      </p:sp>
      <p:pic>
        <p:nvPicPr>
          <p:cNvPr id="5" name="Picture 4" descr="One star related to the comment: Unbelievably disappointing!&#10;&#10;">
            <a:extLst>
              <a:ext uri="{FF2B5EF4-FFF2-40B4-BE49-F238E27FC236}">
                <a16:creationId xmlns:a16="http://schemas.microsoft.com/office/drawing/2014/main" id="{A334A8BA-24D8-1A9A-632D-0F41F8D2AEB1}"/>
              </a:ext>
            </a:extLst>
          </p:cNvPr>
          <p:cNvPicPr>
            <a:picLocks noChangeAspect="1"/>
          </p:cNvPicPr>
          <p:nvPr/>
        </p:nvPicPr>
        <p:blipFill rotWithShape="1">
          <a:blip r:embed="rId4"/>
          <a:srcRect b="75480"/>
          <a:stretch/>
        </p:blipFill>
        <p:spPr>
          <a:xfrm>
            <a:off x="121919" y="1381484"/>
            <a:ext cx="12017499" cy="1197232"/>
          </a:xfrm>
          <a:prstGeom prst="rect">
            <a:avLst/>
          </a:prstGeom>
        </p:spPr>
      </p:pic>
      <p:pic>
        <p:nvPicPr>
          <p:cNvPr id="7" name="Picture 6" descr="One star related to the comment: Unbelievably disappointing!&#10;">
            <a:extLst>
              <a:ext uri="{FF2B5EF4-FFF2-40B4-BE49-F238E27FC236}">
                <a16:creationId xmlns:a16="http://schemas.microsoft.com/office/drawing/2014/main" id="{4B66E2D7-B4E0-71C7-84AC-6967ADE90555}"/>
              </a:ext>
            </a:extLst>
          </p:cNvPr>
          <p:cNvPicPr>
            <a:picLocks noChangeAspect="1"/>
          </p:cNvPicPr>
          <p:nvPr/>
        </p:nvPicPr>
        <p:blipFill rotWithShape="1">
          <a:blip r:embed="rId4"/>
          <a:srcRect t="24519" b="50961"/>
          <a:stretch/>
        </p:blipFill>
        <p:spPr>
          <a:xfrm>
            <a:off x="121919" y="2397760"/>
            <a:ext cx="12017499" cy="1197232"/>
          </a:xfrm>
          <a:prstGeom prst="rect">
            <a:avLst/>
          </a:prstGeom>
        </p:spPr>
      </p:pic>
      <p:pic>
        <p:nvPicPr>
          <p:cNvPr id="8" name="Picture 7" descr="Four and a half stars related to the comment: This is the greatest screwball comedy ever filmed!">
            <a:extLst>
              <a:ext uri="{FF2B5EF4-FFF2-40B4-BE49-F238E27FC236}">
                <a16:creationId xmlns:a16="http://schemas.microsoft.com/office/drawing/2014/main" id="{D2B2E515-FB32-627C-9710-235A0DCA19C4}"/>
              </a:ext>
            </a:extLst>
          </p:cNvPr>
          <p:cNvPicPr>
            <a:picLocks noChangeAspect="1"/>
          </p:cNvPicPr>
          <p:nvPr/>
        </p:nvPicPr>
        <p:blipFill rotWithShape="1">
          <a:blip r:embed="rId4"/>
          <a:srcRect t="51459" b="24022"/>
          <a:stretch/>
        </p:blipFill>
        <p:spPr>
          <a:xfrm>
            <a:off x="121919" y="3566436"/>
            <a:ext cx="12017499" cy="1197232"/>
          </a:xfrm>
          <a:prstGeom prst="rect">
            <a:avLst/>
          </a:prstGeom>
        </p:spPr>
      </p:pic>
      <p:pic>
        <p:nvPicPr>
          <p:cNvPr id="9" name="Picture 8" descr="One star related to the comment: It was terrible. The worst part was the fight scenes.">
            <a:extLst>
              <a:ext uri="{FF2B5EF4-FFF2-40B4-BE49-F238E27FC236}">
                <a16:creationId xmlns:a16="http://schemas.microsoft.com/office/drawing/2014/main" id="{5C5863D6-7B74-0B27-FA78-C9D657011E23}"/>
              </a:ext>
            </a:extLst>
          </p:cNvPr>
          <p:cNvPicPr>
            <a:picLocks noChangeAspect="1"/>
          </p:cNvPicPr>
          <p:nvPr/>
        </p:nvPicPr>
        <p:blipFill rotWithShape="1">
          <a:blip r:embed="rId4"/>
          <a:srcRect t="79620"/>
          <a:stretch/>
        </p:blipFill>
        <p:spPr>
          <a:xfrm>
            <a:off x="121919" y="4775752"/>
            <a:ext cx="12017499" cy="995128"/>
          </a:xfrm>
          <a:prstGeom prst="rect">
            <a:avLst/>
          </a:prstGeom>
        </p:spPr>
      </p:pic>
    </p:spTree>
    <p:custDataLst>
      <p:tags r:id="rId1"/>
    </p:custDataLst>
    <p:extLst>
      <p:ext uri="{BB962C8B-B14F-4D97-AF65-F5344CB8AC3E}">
        <p14:creationId xmlns:p14="http://schemas.microsoft.com/office/powerpoint/2010/main" val="208237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EBCF48-91F8-4539-9DA6-AB38E4F71035}"/>
              </a:ext>
            </a:extLst>
          </p:cNvPr>
          <p:cNvSpPr>
            <a:spLocks noGrp="1"/>
          </p:cNvSpPr>
          <p:nvPr>
            <p:ph type="sldNum" idx="97"/>
          </p:nvPr>
        </p:nvSpPr>
        <p:spPr/>
        <p:txBody>
          <a:bodyPr/>
          <a:lstStyle/>
          <a:p>
            <a:fld id="{86A8BF56-6CB3-514C-9A64-F39D95C9E25B}" type="slidenum">
              <a:rPr lang="en-US" smtClean="0"/>
              <a:pPr/>
              <a:t>4</a:t>
            </a:fld>
            <a:endParaRPr lang="en-US" dirty="0"/>
          </a:p>
        </p:txBody>
      </p:sp>
      <p:sp>
        <p:nvSpPr>
          <p:cNvPr id="2" name="Title 1">
            <a:extLst>
              <a:ext uri="{FF2B5EF4-FFF2-40B4-BE49-F238E27FC236}">
                <a16:creationId xmlns:a16="http://schemas.microsoft.com/office/drawing/2014/main" id="{5724195E-C72C-BD4B-99C5-6E4BE7705816}"/>
              </a:ext>
            </a:extLst>
          </p:cNvPr>
          <p:cNvSpPr>
            <a:spLocks noGrp="1"/>
          </p:cNvSpPr>
          <p:nvPr>
            <p:ph type="title" idx="1"/>
          </p:nvPr>
        </p:nvSpPr>
        <p:spPr>
          <a:xfrm>
            <a:off x="365760" y="2435469"/>
            <a:ext cx="9820231" cy="1960803"/>
          </a:xfrm>
        </p:spPr>
        <p:txBody>
          <a:bodyPr/>
          <a:lstStyle/>
          <a:p>
            <a:r>
              <a:rPr lang="en-US" dirty="0"/>
              <a:t>Data in ML: The three most commonly used types</a:t>
            </a:r>
          </a:p>
        </p:txBody>
      </p:sp>
    </p:spTree>
    <p:custDataLst>
      <p:tags r:id="rId1"/>
    </p:custDataLst>
    <p:extLst>
      <p:ext uri="{BB962C8B-B14F-4D97-AF65-F5344CB8AC3E}">
        <p14:creationId xmlns:p14="http://schemas.microsoft.com/office/powerpoint/2010/main" val="227182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40</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2: MLDQ 1</a:t>
            </a:r>
          </a:p>
        </p:txBody>
      </p:sp>
      <p:sp>
        <p:nvSpPr>
          <p:cNvPr id="7" name="Content Placeholder 6">
            <a:extLst>
              <a:ext uri="{FF2B5EF4-FFF2-40B4-BE49-F238E27FC236}">
                <a16:creationId xmlns:a16="http://schemas.microsoft.com/office/drawing/2014/main" id="{808F014D-5CB4-424F-BB4D-43C4A7DD6BEE}"/>
              </a:ext>
            </a:extLst>
          </p:cNvPr>
          <p:cNvSpPr>
            <a:spLocks noGrp="1"/>
          </p:cNvSpPr>
          <p:nvPr>
            <p:ph idx="2"/>
          </p:nvPr>
        </p:nvSpPr>
        <p:spPr/>
        <p:txBody>
          <a:bodyPr/>
          <a:lstStyle/>
          <a:p>
            <a:pPr marL="0" indent="0">
              <a:buNone/>
            </a:pPr>
            <a:r>
              <a:rPr lang="en-US" b="1" dirty="0"/>
              <a:t>What makes this problem suitable for ML?</a:t>
            </a:r>
          </a:p>
          <a:p>
            <a:pPr marL="0" indent="0">
              <a:buNone/>
            </a:pPr>
            <a:r>
              <a:rPr lang="en-US" dirty="0"/>
              <a:t>Manual extraction of text sentiment at scale is impractical. Simple rules that are based on the presence of positive or negative words in a sentence will not solve many real cases (for example, nuanced language or mixed sentiments).</a:t>
            </a:r>
          </a:p>
        </p:txBody>
      </p:sp>
    </p:spTree>
    <p:custDataLst>
      <p:tags r:id="rId1"/>
    </p:custDataLst>
    <p:extLst>
      <p:ext uri="{BB962C8B-B14F-4D97-AF65-F5344CB8AC3E}">
        <p14:creationId xmlns:p14="http://schemas.microsoft.com/office/powerpoint/2010/main" val="3519625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41</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2: MLDQ 2</a:t>
            </a:r>
          </a:p>
        </p:txBody>
      </p:sp>
      <p:sp>
        <p:nvSpPr>
          <p:cNvPr id="6" name="Content Placeholder 5">
            <a:extLst>
              <a:ext uri="{FF2B5EF4-FFF2-40B4-BE49-F238E27FC236}">
                <a16:creationId xmlns:a16="http://schemas.microsoft.com/office/drawing/2014/main" id="{D849AB73-C7E3-4B38-B85E-A9FA86CF3CC0}"/>
              </a:ext>
            </a:extLst>
          </p:cNvPr>
          <p:cNvSpPr>
            <a:spLocks noGrp="1"/>
          </p:cNvSpPr>
          <p:nvPr>
            <p:ph idx="2"/>
          </p:nvPr>
        </p:nvSpPr>
        <p:spPr/>
        <p:txBody>
          <a:bodyPr/>
          <a:lstStyle/>
          <a:p>
            <a:pPr marL="0" indent="0">
              <a:buNone/>
            </a:pPr>
            <a:r>
              <a:rPr lang="en-US" b="1" dirty="0"/>
              <a:t>What business goal can be achieved by building an ML solution to address this problem?</a:t>
            </a:r>
          </a:p>
          <a:p>
            <a:pPr marL="0" indent="0">
              <a:buNone/>
            </a:pPr>
            <a:r>
              <a:rPr lang="en-US" dirty="0"/>
              <a:t>Customer understanding: Knowing what users think and how they feel about products adds context to the raw text and enables prioritization. This process can also surface problems and customer dissatisfaction early.</a:t>
            </a:r>
          </a:p>
        </p:txBody>
      </p:sp>
    </p:spTree>
    <p:custDataLst>
      <p:tags r:id="rId1"/>
    </p:custDataLst>
    <p:extLst>
      <p:ext uri="{BB962C8B-B14F-4D97-AF65-F5344CB8AC3E}">
        <p14:creationId xmlns:p14="http://schemas.microsoft.com/office/powerpoint/2010/main" val="2198454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42</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2: MLDQ 3</a:t>
            </a:r>
          </a:p>
        </p:txBody>
      </p:sp>
      <p:sp>
        <p:nvSpPr>
          <p:cNvPr id="6" name="Content Placeholder 5">
            <a:extLst>
              <a:ext uri="{FF2B5EF4-FFF2-40B4-BE49-F238E27FC236}">
                <a16:creationId xmlns:a16="http://schemas.microsoft.com/office/drawing/2014/main" id="{7311AAE5-9720-425E-A09B-F29B1BC66A61}"/>
              </a:ext>
            </a:extLst>
          </p:cNvPr>
          <p:cNvSpPr>
            <a:spLocks noGrp="1"/>
          </p:cNvSpPr>
          <p:nvPr>
            <p:ph idx="2"/>
          </p:nvPr>
        </p:nvSpPr>
        <p:spPr/>
        <p:txBody>
          <a:bodyPr/>
          <a:lstStyle/>
          <a:p>
            <a:pPr marL="0" indent="0">
              <a:buNone/>
            </a:pPr>
            <a:r>
              <a:rPr lang="en-US" b="1" dirty="0"/>
              <a:t>What kind of ML model (regression, classification, or clustering) can solve this problem?</a:t>
            </a:r>
          </a:p>
          <a:p>
            <a:pPr marL="0" indent="0">
              <a:buNone/>
            </a:pPr>
            <a:r>
              <a:rPr lang="en-US" dirty="0"/>
              <a:t>Regression can be used to predict star ratings based on text sentiment.</a:t>
            </a:r>
          </a:p>
        </p:txBody>
      </p:sp>
    </p:spTree>
    <p:custDataLst>
      <p:tags r:id="rId1"/>
    </p:custDataLst>
    <p:extLst>
      <p:ext uri="{BB962C8B-B14F-4D97-AF65-F5344CB8AC3E}">
        <p14:creationId xmlns:p14="http://schemas.microsoft.com/office/powerpoint/2010/main" val="1869487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43</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2: MLDQ 4</a:t>
            </a:r>
          </a:p>
        </p:txBody>
      </p:sp>
      <p:sp>
        <p:nvSpPr>
          <p:cNvPr id="6" name="Content Placeholder 5">
            <a:extLst>
              <a:ext uri="{FF2B5EF4-FFF2-40B4-BE49-F238E27FC236}">
                <a16:creationId xmlns:a16="http://schemas.microsoft.com/office/drawing/2014/main" id="{F3676EA1-C51E-478D-ADD2-F6484753A8C5}"/>
              </a:ext>
            </a:extLst>
          </p:cNvPr>
          <p:cNvSpPr>
            <a:spLocks noGrp="1"/>
          </p:cNvSpPr>
          <p:nvPr>
            <p:ph idx="2"/>
          </p:nvPr>
        </p:nvSpPr>
        <p:spPr/>
        <p:txBody>
          <a:bodyPr/>
          <a:lstStyle/>
          <a:p>
            <a:pPr marL="0" indent="0">
              <a:buNone/>
            </a:pPr>
            <a:r>
              <a:rPr lang="en-US" b="1" dirty="0"/>
              <a:t>What data might be necessary to address this problem? Is the data already available and relevant?</a:t>
            </a:r>
          </a:p>
          <a:p>
            <a:pPr marL="0" indent="0">
              <a:buNone/>
            </a:pPr>
            <a:r>
              <a:rPr lang="en-US" dirty="0"/>
              <a:t>To solve this, you need a dataset with text (customer contacts, product reviews, and return messages) with correspondent sentiment labels. Text data can be extracted from the voice of the customers. Human annotation of the data is required, which might be costly.</a:t>
            </a:r>
          </a:p>
        </p:txBody>
      </p:sp>
    </p:spTree>
    <p:custDataLst>
      <p:tags r:id="rId1"/>
    </p:custDataLst>
    <p:extLst>
      <p:ext uri="{BB962C8B-B14F-4D97-AF65-F5344CB8AC3E}">
        <p14:creationId xmlns:p14="http://schemas.microsoft.com/office/powerpoint/2010/main" val="900332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EAD46-8650-8E48-9377-183DB5BE3848}"/>
              </a:ext>
            </a:extLst>
          </p:cNvPr>
          <p:cNvSpPr>
            <a:spLocks noGrp="1"/>
          </p:cNvSpPr>
          <p:nvPr>
            <p:ph type="sldNum" idx="97"/>
          </p:nvPr>
        </p:nvSpPr>
        <p:spPr/>
        <p:txBody>
          <a:bodyPr/>
          <a:lstStyle/>
          <a:p>
            <a:fld id="{2613A35D-97EF-7A48-AACF-97D95E22C11E}" type="slidenum">
              <a:rPr lang="en-US" smtClean="0"/>
              <a:pPr/>
              <a:t>44</a:t>
            </a:fld>
            <a:endParaRPr lang="en-US" dirty="0"/>
          </a:p>
        </p:txBody>
      </p:sp>
      <p:sp>
        <p:nvSpPr>
          <p:cNvPr id="4" name="Title 3">
            <a:extLst>
              <a:ext uri="{FF2B5EF4-FFF2-40B4-BE49-F238E27FC236}">
                <a16:creationId xmlns:a16="http://schemas.microsoft.com/office/drawing/2014/main" id="{A97F1F46-943C-F546-8B2D-16722452D969}"/>
              </a:ext>
            </a:extLst>
          </p:cNvPr>
          <p:cNvSpPr>
            <a:spLocks noGrp="1"/>
          </p:cNvSpPr>
          <p:nvPr>
            <p:ph type="title" idx="1"/>
          </p:nvPr>
        </p:nvSpPr>
        <p:spPr/>
        <p:txBody>
          <a:bodyPr/>
          <a:lstStyle/>
          <a:p>
            <a:r>
              <a:rPr lang="en-US" dirty="0"/>
              <a:t>Use case 2: MLDQ 5</a:t>
            </a:r>
          </a:p>
        </p:txBody>
      </p:sp>
      <p:sp>
        <p:nvSpPr>
          <p:cNvPr id="7" name="Content Placeholder 6">
            <a:extLst>
              <a:ext uri="{FF2B5EF4-FFF2-40B4-BE49-F238E27FC236}">
                <a16:creationId xmlns:a16="http://schemas.microsoft.com/office/drawing/2014/main" id="{C5C4CB1E-C386-4EF9-AC94-4B75DA6F524E}"/>
              </a:ext>
            </a:extLst>
          </p:cNvPr>
          <p:cNvSpPr>
            <a:spLocks noGrp="1"/>
          </p:cNvSpPr>
          <p:nvPr>
            <p:ph idx="2"/>
          </p:nvPr>
        </p:nvSpPr>
        <p:spPr/>
        <p:txBody>
          <a:bodyPr/>
          <a:lstStyle/>
          <a:p>
            <a:pPr marL="0" indent="0">
              <a:buNone/>
            </a:pPr>
            <a:r>
              <a:rPr lang="en-US" b="1" dirty="0"/>
              <a:t>How accurate (good) does the model need to be?</a:t>
            </a:r>
          </a:p>
          <a:p>
            <a:pPr marL="0" indent="0">
              <a:buNone/>
            </a:pPr>
            <a:r>
              <a:rPr lang="en-US" dirty="0"/>
              <a:t>Typically, classification accuracy will be used.</a:t>
            </a:r>
          </a:p>
          <a:p>
            <a:pPr marL="0" indent="0">
              <a:buNone/>
            </a:pPr>
            <a:r>
              <a:rPr lang="en-US" dirty="0"/>
              <a:t>If you have multiple sentiment classes or an imbalanced number of samples in sentiment classes, you need to compute the balanced accuracy (assign weights to different sentiment classes) to identify the performance of the classifier toward the different labels.</a:t>
            </a:r>
          </a:p>
        </p:txBody>
      </p:sp>
    </p:spTree>
    <p:custDataLst>
      <p:tags r:id="rId1"/>
    </p:custDataLst>
    <p:extLst>
      <p:ext uri="{BB962C8B-B14F-4D97-AF65-F5344CB8AC3E}">
        <p14:creationId xmlns:p14="http://schemas.microsoft.com/office/powerpoint/2010/main" val="3015926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A37A30-CB2F-4720-B34E-CFA0E39E8A48}"/>
              </a:ext>
            </a:extLst>
          </p:cNvPr>
          <p:cNvSpPr>
            <a:spLocks noGrp="1"/>
          </p:cNvSpPr>
          <p:nvPr>
            <p:ph type="sldNum" idx="97"/>
          </p:nvPr>
        </p:nvSpPr>
        <p:spPr/>
        <p:txBody>
          <a:bodyPr/>
          <a:lstStyle/>
          <a:p>
            <a:fld id="{86A8BF56-6CB3-514C-9A64-F39D95C9E25B}" type="slidenum">
              <a:rPr lang="en-US" smtClean="0"/>
              <a:pPr/>
              <a:t>45</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Next lesson</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How do you know how successful a model is?</a:t>
            </a:r>
          </a:p>
          <a:p>
            <a:r>
              <a:rPr lang="en-US" dirty="0"/>
              <a:t>What are some examples of ML applications?</a:t>
            </a:r>
          </a:p>
        </p:txBody>
      </p:sp>
      <p:pic>
        <p:nvPicPr>
          <p:cNvPr id="7" name="Picture 6">
            <a:extLst>
              <a:ext uri="{FF2B5EF4-FFF2-40B4-BE49-F238E27FC236}">
                <a16:creationId xmlns:a16="http://schemas.microsoft.com/office/drawing/2014/main" id="{C6189989-A56F-4A66-AA82-550343B9C6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34933" y="3600832"/>
            <a:ext cx="2412254" cy="2187631"/>
          </a:xfrm>
          <a:prstGeom prst="rect">
            <a:avLst/>
          </a:prstGeom>
        </p:spPr>
      </p:pic>
      <p:sp>
        <p:nvSpPr>
          <p:cNvPr id="3" name="TextBox 2">
            <a:extLst>
              <a:ext uri="{FF2B5EF4-FFF2-40B4-BE49-F238E27FC236}">
                <a16:creationId xmlns:a16="http://schemas.microsoft.com/office/drawing/2014/main" id="{BDFE604E-D24B-0D84-4C4D-F99994441E2D}"/>
              </a:ext>
            </a:extLst>
          </p:cNvPr>
          <p:cNvSpPr txBox="1"/>
          <p:nvPr/>
        </p:nvSpPr>
        <p:spPr>
          <a:xfrm>
            <a:off x="4905846" y="4336777"/>
            <a:ext cx="4238759" cy="584775"/>
          </a:xfrm>
          <a:prstGeom prst="rect">
            <a:avLst/>
          </a:prstGeom>
          <a:noFill/>
        </p:spPr>
        <p:txBody>
          <a:bodyPr wrap="square" rtlCol="0">
            <a:spAutoFit/>
          </a:bodyPr>
          <a:lstStyle/>
          <a:p>
            <a:pPr algn="ctr"/>
            <a:r>
              <a:rPr lang="en-US" sz="3200" dirty="0">
                <a:solidFill>
                  <a:schemeClr val="tx2"/>
                </a:solidFill>
              </a:rPr>
              <a:t>See you next time!</a:t>
            </a:r>
          </a:p>
        </p:txBody>
      </p:sp>
    </p:spTree>
    <p:custDataLst>
      <p:tags r:id="rId1"/>
    </p:custDataLst>
    <p:extLst>
      <p:ext uri="{BB962C8B-B14F-4D97-AF65-F5344CB8AC3E}">
        <p14:creationId xmlns:p14="http://schemas.microsoft.com/office/powerpoint/2010/main" val="563027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D6CB7-B378-499C-87A2-C0C91449EE4D}"/>
              </a:ext>
            </a:extLst>
          </p:cNvPr>
          <p:cNvSpPr>
            <a:spLocks noGrp="1"/>
          </p:cNvSpPr>
          <p:nvPr>
            <p:ph type="sldNum" idx="97"/>
          </p:nvPr>
        </p:nvSpPr>
        <p:spPr/>
        <p:txBody>
          <a:bodyPr/>
          <a:lstStyle/>
          <a:p>
            <a:fld id="{86A8BF56-6CB3-514C-9A64-F39D95C9E25B}" type="slidenum">
              <a:rPr lang="en-US" smtClean="0"/>
              <a:pPr/>
              <a:t>46</a:t>
            </a:fld>
            <a:endParaRPr lang="en-US" dirty="0"/>
          </a:p>
        </p:txBody>
      </p:sp>
      <p:sp>
        <p:nvSpPr>
          <p:cNvPr id="10" name="Title 9">
            <a:extLst>
              <a:ext uri="{FF2B5EF4-FFF2-40B4-BE49-F238E27FC236}">
                <a16:creationId xmlns:a16="http://schemas.microsoft.com/office/drawing/2014/main" id="{8B4FB3DB-051E-485A-A26B-51DBCEF2DE04}"/>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CF5B702-E11E-4B16-B8D6-2F8FFF2B0F62}"/>
              </a:ext>
            </a:extLst>
          </p:cNvPr>
          <p:cNvSpPr>
            <a:spLocks noGrp="1"/>
          </p:cNvSpPr>
          <p:nvPr>
            <p:ph type="body" sz="quarter" idx="98"/>
          </p:nvPr>
        </p:nvSpPr>
        <p:spPr/>
        <p:txBody>
          <a:bodyPr/>
          <a:lstStyle/>
          <a:p>
            <a:pPr lvl="0"/>
            <a:r>
              <a:rPr lang="en-US" dirty="0"/>
              <a:t>Corrections, feedback, or other questions?</a:t>
            </a:r>
          </a:p>
          <a:p>
            <a:pPr lvl="0"/>
            <a:r>
              <a:rPr lang="en-US" dirty="0"/>
              <a:t>Contact us at </a:t>
            </a:r>
            <a:r>
              <a:rPr lang="en-US" dirty="0">
                <a:hlinkClick r:id="rId3">
                  <a:extLst>
                    <a:ext uri="{A12FA001-AC4F-418D-AE19-62706E023703}">
                      <ahyp:hlinkClr xmlns:ahyp="http://schemas.microsoft.com/office/drawing/2018/hyperlinkcolor" val="tx"/>
                    </a:ext>
                  </a:extLst>
                </a:hlinkClick>
              </a:rPr>
              <a:t>https://support.aws.amazon.com/#/contacts/aws-academy</a:t>
            </a:r>
            <a:r>
              <a:rPr lang="en-US" dirty="0"/>
              <a:t>.</a:t>
            </a:r>
          </a:p>
          <a:p>
            <a:pPr lvl="0"/>
            <a:r>
              <a:rPr lang="en-US" dirty="0"/>
              <a:t>All trademarks are the property of their owners.</a:t>
            </a:r>
          </a:p>
        </p:txBody>
      </p:sp>
      <p:pic>
        <p:nvPicPr>
          <p:cNvPr id="37" name="Picture 36">
            <a:extLst>
              <a:ext uri="{FF2B5EF4-FFF2-40B4-BE49-F238E27FC236}">
                <a16:creationId xmlns:a16="http://schemas.microsoft.com/office/drawing/2014/main" id="{41FF818A-2215-4B7F-BB08-6CFCA46728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0944" y="1280160"/>
            <a:ext cx="3011685" cy="2737341"/>
          </a:xfrm>
          <a:prstGeom prst="rect">
            <a:avLst/>
          </a:prstGeom>
        </p:spPr>
      </p:pic>
    </p:spTree>
    <p:extLst>
      <p:ext uri="{BB962C8B-B14F-4D97-AF65-F5344CB8AC3E}">
        <p14:creationId xmlns:p14="http://schemas.microsoft.com/office/powerpoint/2010/main" val="198085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14AF5C-051E-4464-AB65-AA3A0A91F197}"/>
              </a:ext>
            </a:extLst>
          </p:cNvPr>
          <p:cNvSpPr>
            <a:spLocks noGrp="1"/>
          </p:cNvSpPr>
          <p:nvPr>
            <p:ph type="sldNum" idx="97"/>
          </p:nvPr>
        </p:nvSpPr>
        <p:spPr/>
        <p:txBody>
          <a:bodyPr/>
          <a:lstStyle/>
          <a:p>
            <a:fld id="{86A8BF56-6CB3-514C-9A64-F39D95C9E25B}" type="slidenum">
              <a:rPr lang="en-US" smtClean="0"/>
              <a:pPr/>
              <a:t>47</a:t>
            </a:fld>
            <a:endParaRPr lang="en-US" dirty="0"/>
          </a:p>
        </p:txBody>
      </p:sp>
      <p:sp>
        <p:nvSpPr>
          <p:cNvPr id="4" name="Title 3">
            <a:extLst>
              <a:ext uri="{FF2B5EF4-FFF2-40B4-BE49-F238E27FC236}">
                <a16:creationId xmlns:a16="http://schemas.microsoft.com/office/drawing/2014/main" id="{53AD62EA-372D-46EA-BF23-94E6C98C1B3D}"/>
              </a:ext>
            </a:extLst>
          </p:cNvPr>
          <p:cNvSpPr>
            <a:spLocks noGrp="1"/>
          </p:cNvSpPr>
          <p:nvPr>
            <p:ph type="title" idx="1"/>
          </p:nvPr>
        </p:nvSpPr>
        <p:spPr/>
        <p:txBody>
          <a:bodyPr/>
          <a:lstStyle/>
          <a:p>
            <a:r>
              <a:rPr lang="en-US" dirty="0"/>
              <a:t>Image source slide (for curriculum development use only)</a:t>
            </a:r>
          </a:p>
        </p:txBody>
      </p:sp>
    </p:spTree>
    <p:custDataLst>
      <p:tags r:id="rId1"/>
    </p:custDataLst>
    <p:extLst>
      <p:ext uri="{BB962C8B-B14F-4D97-AF65-F5344CB8AC3E}">
        <p14:creationId xmlns:p14="http://schemas.microsoft.com/office/powerpoint/2010/main" val="15712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7EDE83-0CC4-440E-8254-05C05AA3DC8F}"/>
              </a:ext>
            </a:extLst>
          </p:cNvPr>
          <p:cNvSpPr>
            <a:spLocks noGrp="1"/>
          </p:cNvSpPr>
          <p:nvPr>
            <p:ph type="sldNum" idx="97"/>
          </p:nvPr>
        </p:nvSpPr>
        <p:spPr/>
        <p:txBody>
          <a:bodyPr/>
          <a:lstStyle/>
          <a:p>
            <a:fld id="{86A8BF56-6CB3-514C-9A64-F39D95C9E25B}" type="slidenum">
              <a:rPr lang="en-US" smtClean="0"/>
              <a:t>48</a:t>
            </a:fld>
            <a:endParaRPr lang="en-US" dirty="0"/>
          </a:p>
        </p:txBody>
      </p:sp>
      <p:sp>
        <p:nvSpPr>
          <p:cNvPr id="3" name="Title 2">
            <a:extLst>
              <a:ext uri="{FF2B5EF4-FFF2-40B4-BE49-F238E27FC236}">
                <a16:creationId xmlns:a16="http://schemas.microsoft.com/office/drawing/2014/main" id="{019BCFD5-A34A-3F48-9BB9-98FF1B10F0FA}"/>
              </a:ext>
            </a:extLst>
          </p:cNvPr>
          <p:cNvSpPr>
            <a:spLocks noGrp="1"/>
          </p:cNvSpPr>
          <p:nvPr>
            <p:ph type="title" idx="1"/>
          </p:nvPr>
        </p:nvSpPr>
        <p:spPr/>
        <p:txBody>
          <a:bodyPr/>
          <a:lstStyle/>
          <a:p>
            <a:r>
              <a:rPr lang="en-US" dirty="0"/>
              <a:t>Source graphic: Three major components to ML</a:t>
            </a:r>
          </a:p>
        </p:txBody>
      </p:sp>
      <p:sp>
        <p:nvSpPr>
          <p:cNvPr id="2" name="Rectangle: Rounded Corners 1">
            <a:extLst>
              <a:ext uri="{FF2B5EF4-FFF2-40B4-BE49-F238E27FC236}">
                <a16:creationId xmlns:a16="http://schemas.microsoft.com/office/drawing/2014/main" id="{0005CF52-0C27-49F9-8B0A-356540AF45F8}"/>
              </a:ext>
            </a:extLst>
          </p:cNvPr>
          <p:cNvSpPr/>
          <p:nvPr/>
        </p:nvSpPr>
        <p:spPr>
          <a:xfrm>
            <a:off x="365760" y="1140823"/>
            <a:ext cx="5556069" cy="1680754"/>
          </a:xfrm>
          <a:prstGeom prst="roundRect">
            <a:avLst>
              <a:gd name="adj" fmla="val 6822"/>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llout: Custom color set menu" descr="This box points at one of the rows in the book sales data table, signifying that any single row is considered a data sample.">
            <a:extLst>
              <a:ext uri="{FF2B5EF4-FFF2-40B4-BE49-F238E27FC236}">
                <a16:creationId xmlns:a16="http://schemas.microsoft.com/office/drawing/2014/main" id="{C700D47F-B86F-4C40-8570-7CB281BF4E54}"/>
              </a:ext>
              <a:ext uri="{C183D7F6-B498-43B3-948B-1728B52AA6E4}">
                <adec:decorative xmlns:adec="http://schemas.microsoft.com/office/drawing/2017/decorative" val="0"/>
              </a:ext>
            </a:extLst>
          </p:cNvPr>
          <p:cNvSpPr/>
          <p:nvPr/>
        </p:nvSpPr>
        <p:spPr>
          <a:xfrm>
            <a:off x="6834493" y="1616185"/>
            <a:ext cx="2466262" cy="730029"/>
          </a:xfrm>
          <a:prstGeom prst="borderCallout2">
            <a:avLst>
              <a:gd name="adj1" fmla="val 47681"/>
              <a:gd name="adj2" fmla="val 2361"/>
              <a:gd name="adj3" fmla="val 49277"/>
              <a:gd name="adj4" fmla="val 1321"/>
              <a:gd name="adj5" fmla="val 49141"/>
              <a:gd name="adj6" fmla="val -36516"/>
            </a:avLst>
          </a:prstGeom>
          <a:solidFill>
            <a:schemeClr val="accent6"/>
          </a:solidFill>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solidFill>
                  <a:schemeClr val="bg1"/>
                </a:solidFill>
              </a:rPr>
              <a:t>Our focus today</a:t>
            </a:r>
          </a:p>
        </p:txBody>
      </p:sp>
    </p:spTree>
    <p:custDataLst>
      <p:tags r:id="rId1"/>
    </p:custDataLst>
    <p:extLst>
      <p:ext uri="{BB962C8B-B14F-4D97-AF65-F5344CB8AC3E}">
        <p14:creationId xmlns:p14="http://schemas.microsoft.com/office/powerpoint/2010/main" val="35343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0183F4-6FFC-4BDF-A0BC-A6D81646567A}"/>
              </a:ext>
            </a:extLst>
          </p:cNvPr>
          <p:cNvSpPr>
            <a:spLocks noGrp="1"/>
          </p:cNvSpPr>
          <p:nvPr>
            <p:ph type="sldNum" idx="97"/>
          </p:nvPr>
        </p:nvSpPr>
        <p:spPr/>
        <p:txBody>
          <a:bodyPr/>
          <a:lstStyle/>
          <a:p>
            <a:fld id="{86A8BF56-6CB3-514C-9A64-F39D95C9E25B}" type="slidenum">
              <a:rPr lang="en-US" smtClean="0"/>
              <a:pPr/>
              <a:t>49</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ormAutofit fontScale="90000"/>
          </a:bodyPr>
          <a:lstStyle/>
          <a:p>
            <a:r>
              <a:rPr lang="en-US" dirty="0"/>
              <a:t>Source graphic: Review: Tabular data features and labels</a:t>
            </a:r>
          </a:p>
        </p:txBody>
      </p:sp>
      <p:grpSp>
        <p:nvGrpSpPr>
          <p:cNvPr id="5" name="Group 4">
            <a:extLst>
              <a:ext uri="{FF2B5EF4-FFF2-40B4-BE49-F238E27FC236}">
                <a16:creationId xmlns:a16="http://schemas.microsoft.com/office/drawing/2014/main" id="{47FC9EEF-AB71-4F3B-8856-AD04869B2CCD}"/>
              </a:ext>
            </a:extLst>
          </p:cNvPr>
          <p:cNvGrpSpPr/>
          <p:nvPr/>
        </p:nvGrpSpPr>
        <p:grpSpPr>
          <a:xfrm>
            <a:off x="5179864" y="2493089"/>
            <a:ext cx="6328787" cy="3469822"/>
            <a:chOff x="5179864" y="2493089"/>
            <a:chExt cx="6328787" cy="3469822"/>
          </a:xfrm>
        </p:grpSpPr>
        <p:sp>
          <p:nvSpPr>
            <p:cNvPr id="11" name="Callout: Create resources">
              <a:extLst>
                <a:ext uri="{FF2B5EF4-FFF2-40B4-BE49-F238E27FC236}">
                  <a16:creationId xmlns:a16="http://schemas.microsoft.com/office/drawing/2014/main" id="{7D01192E-3B9F-D13A-A3F8-75DC33793861}"/>
                </a:ext>
                <a:ext uri="{C183D7F6-B498-43B3-948B-1728B52AA6E4}">
                  <adec:decorative xmlns:adec="http://schemas.microsoft.com/office/drawing/2017/decorative" val="0"/>
                </a:ext>
              </a:extLst>
            </p:cNvPr>
            <p:cNvSpPr/>
            <p:nvPr/>
          </p:nvSpPr>
          <p:spPr>
            <a:xfrm>
              <a:off x="8228472" y="2493091"/>
              <a:ext cx="1417680" cy="535250"/>
            </a:xfrm>
            <a:prstGeom prst="borderCallout1">
              <a:avLst>
                <a:gd name="adj1" fmla="val 101925"/>
                <a:gd name="adj2" fmla="val 48950"/>
                <a:gd name="adj3" fmla="val 132548"/>
                <a:gd name="adj4" fmla="val 48817"/>
              </a:avLst>
            </a:prstGeom>
            <a:solidFill>
              <a:schemeClr val="accent5"/>
            </a:solidFill>
            <a:ln w="44450">
              <a:solidFill>
                <a:schemeClr val="accent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2"/>
                  </a:solidFill>
                </a:rPr>
                <a:t>Features</a:t>
              </a:r>
              <a:endParaRPr lang="en-US" dirty="0">
                <a:solidFill>
                  <a:schemeClr val="bg2"/>
                </a:solidFill>
              </a:endParaRPr>
            </a:p>
          </p:txBody>
        </p:sp>
        <p:sp>
          <p:nvSpPr>
            <p:cNvPr id="12" name="Right Bracket 11">
              <a:extLst>
                <a:ext uri="{FF2B5EF4-FFF2-40B4-BE49-F238E27FC236}">
                  <a16:creationId xmlns:a16="http://schemas.microsoft.com/office/drawing/2014/main" id="{B6D41861-05AB-1B86-898F-45BD7D3A590D}"/>
                </a:ext>
                <a:ext uri="{C183D7F6-B498-43B3-948B-1728B52AA6E4}">
                  <adec:decorative xmlns:adec="http://schemas.microsoft.com/office/drawing/2017/decorative" val="1"/>
                </a:ext>
              </a:extLst>
            </p:cNvPr>
            <p:cNvSpPr/>
            <p:nvPr/>
          </p:nvSpPr>
          <p:spPr>
            <a:xfrm rot="16200000">
              <a:off x="8876199" y="1704346"/>
              <a:ext cx="122226" cy="3145008"/>
            </a:xfrm>
            <a:prstGeom prst="rightBracket">
              <a:avLst>
                <a:gd name="adj" fmla="val 0"/>
              </a:avLst>
            </a:prstGeom>
            <a:ln w="444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allout: Colors menu">
              <a:extLst>
                <a:ext uri="{FF2B5EF4-FFF2-40B4-BE49-F238E27FC236}">
                  <a16:creationId xmlns:a16="http://schemas.microsoft.com/office/drawing/2014/main" id="{162662F3-FFFD-5F96-7A50-3885121FA14D}"/>
                </a:ext>
                <a:ext uri="{C183D7F6-B498-43B3-948B-1728B52AA6E4}">
                  <adec:decorative xmlns:adec="http://schemas.microsoft.com/office/drawing/2017/decorative" val="0"/>
                </a:ext>
              </a:extLst>
            </p:cNvPr>
            <p:cNvSpPr/>
            <p:nvPr/>
          </p:nvSpPr>
          <p:spPr>
            <a:xfrm>
              <a:off x="10284199" y="2493089"/>
              <a:ext cx="1209462" cy="539496"/>
            </a:xfrm>
            <a:prstGeom prst="borderCallout1">
              <a:avLst>
                <a:gd name="adj1" fmla="val 99368"/>
                <a:gd name="adj2" fmla="val 49942"/>
                <a:gd name="adj3" fmla="val 170359"/>
                <a:gd name="adj4" fmla="val 50098"/>
              </a:avLst>
            </a:prstGeom>
            <a:solidFill>
              <a:schemeClr val="accent2">
                <a:lumMod val="75000"/>
              </a:schemeClr>
            </a:solidFill>
            <a:ln w="63500">
              <a:solidFill>
                <a:schemeClr val="accent2">
                  <a:lumMod val="75000"/>
                </a:schemeClr>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solidFill>
                    <a:schemeClr val="bg1"/>
                  </a:solidFill>
                </a:rPr>
                <a:t>Label</a:t>
              </a:r>
              <a:endParaRPr lang="en-US" dirty="0">
                <a:solidFill>
                  <a:schemeClr val="bg1"/>
                </a:solidFill>
              </a:endParaRPr>
            </a:p>
          </p:txBody>
        </p:sp>
        <p:sp>
          <p:nvSpPr>
            <p:cNvPr id="14" name="Callout: Custom color set menu">
              <a:extLst>
                <a:ext uri="{FF2B5EF4-FFF2-40B4-BE49-F238E27FC236}">
                  <a16:creationId xmlns:a16="http://schemas.microsoft.com/office/drawing/2014/main" id="{EA5316B4-292E-7594-5FB1-0D73452620D8}"/>
                </a:ext>
                <a:ext uri="{C183D7F6-B498-43B3-948B-1728B52AA6E4}">
                  <adec:decorative xmlns:adec="http://schemas.microsoft.com/office/drawing/2017/decorative" val="0"/>
                </a:ext>
              </a:extLst>
            </p:cNvPr>
            <p:cNvSpPr/>
            <p:nvPr/>
          </p:nvSpPr>
          <p:spPr>
            <a:xfrm>
              <a:off x="5179864" y="3945917"/>
              <a:ext cx="1554480" cy="730029"/>
            </a:xfrm>
            <a:prstGeom prst="borderCallout2">
              <a:avLst>
                <a:gd name="adj1" fmla="val 47681"/>
                <a:gd name="adj2" fmla="val 99840"/>
                <a:gd name="adj3" fmla="val 48084"/>
                <a:gd name="adj4" fmla="val 120089"/>
                <a:gd name="adj5" fmla="val 47948"/>
                <a:gd name="adj6" fmla="val 140814"/>
              </a:avLst>
            </a:prstGeom>
            <a:solidFill>
              <a:schemeClr val="accent4"/>
            </a:solidFill>
            <a:ln w="63500">
              <a:solidFill>
                <a:schemeClr val="accent4"/>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solidFill>
                    <a:schemeClr val="bg1"/>
                  </a:solidFill>
                </a:rPr>
                <a:t>A data sample</a:t>
              </a:r>
            </a:p>
          </p:txBody>
        </p:sp>
        <p:grpSp>
          <p:nvGrpSpPr>
            <p:cNvPr id="10" name="Group 9">
              <a:extLst>
                <a:ext uri="{FF2B5EF4-FFF2-40B4-BE49-F238E27FC236}">
                  <a16:creationId xmlns:a16="http://schemas.microsoft.com/office/drawing/2014/main" id="{9220D883-4C6C-48A4-B3E6-929C5E415C39}"/>
                </a:ext>
              </a:extLst>
            </p:cNvPr>
            <p:cNvGrpSpPr/>
            <p:nvPr/>
          </p:nvGrpSpPr>
          <p:grpSpPr>
            <a:xfrm>
              <a:off x="7326433" y="3396273"/>
              <a:ext cx="4182218" cy="2566638"/>
              <a:chOff x="796044" y="3963033"/>
              <a:chExt cx="4182218" cy="2566638"/>
            </a:xfrm>
          </p:grpSpPr>
          <p:pic>
            <p:nvPicPr>
              <p:cNvPr id="8" name="Picture 7">
                <a:extLst>
                  <a:ext uri="{FF2B5EF4-FFF2-40B4-BE49-F238E27FC236}">
                    <a16:creationId xmlns:a16="http://schemas.microsoft.com/office/drawing/2014/main" id="{ED8A736B-7479-431C-BACC-00C648B0D52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96044" y="3963033"/>
                <a:ext cx="4182218" cy="2566638"/>
              </a:xfrm>
              <a:prstGeom prst="rect">
                <a:avLst/>
              </a:prstGeom>
            </p:spPr>
          </p:pic>
          <p:sp>
            <p:nvSpPr>
              <p:cNvPr id="7" name="Rectangle 6">
                <a:extLst>
                  <a:ext uri="{FF2B5EF4-FFF2-40B4-BE49-F238E27FC236}">
                    <a16:creationId xmlns:a16="http://schemas.microsoft.com/office/drawing/2014/main" id="{CF648265-4485-4E46-9261-345DE6BD71E0}"/>
                  </a:ext>
                </a:extLst>
              </p:cNvPr>
              <p:cNvSpPr/>
              <p:nvPr/>
            </p:nvSpPr>
            <p:spPr>
              <a:xfrm>
                <a:off x="819294" y="4675946"/>
                <a:ext cx="4075759" cy="420710"/>
              </a:xfrm>
              <a:prstGeom prst="rect">
                <a:avLst/>
              </a:prstGeom>
              <a:noFill/>
              <a:ln w="28575">
                <a:solidFill>
                  <a:schemeClr val="tx1"/>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Tree>
    <p:custDataLst>
      <p:tags r:id="rId1"/>
    </p:custDataLst>
    <p:extLst>
      <p:ext uri="{BB962C8B-B14F-4D97-AF65-F5344CB8AC3E}">
        <p14:creationId xmlns:p14="http://schemas.microsoft.com/office/powerpoint/2010/main" val="111547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0183F4-6FFC-4BDF-A0BC-A6D81646567A}"/>
              </a:ext>
            </a:extLst>
          </p:cNvPr>
          <p:cNvSpPr>
            <a:spLocks noGrp="1"/>
          </p:cNvSpPr>
          <p:nvPr>
            <p:ph type="sldNum" idx="97"/>
          </p:nvPr>
        </p:nvSpPr>
        <p:spPr/>
        <p:txBody>
          <a:bodyPr/>
          <a:lstStyle/>
          <a:p>
            <a:fld id="{86A8BF56-6CB3-514C-9A64-F39D95C9E25B}" type="slidenum">
              <a:rPr lang="en-US" smtClean="0"/>
              <a:pPr/>
              <a:t>5</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Review: Tabular data features and labels</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Rows represent each data sample.</a:t>
            </a:r>
          </a:p>
          <a:p>
            <a:r>
              <a:rPr lang="en-US" dirty="0"/>
              <a:t>Columns represent each feature and the label.</a:t>
            </a:r>
          </a:p>
        </p:txBody>
      </p:sp>
      <p:pic>
        <p:nvPicPr>
          <p:cNvPr id="16" name="Picture 15">
            <a:extLst>
              <a:ext uri="{FF2B5EF4-FFF2-40B4-BE49-F238E27FC236}">
                <a16:creationId xmlns:a16="http://schemas.microsoft.com/office/drawing/2014/main" id="{04B5461E-5151-420C-BC2D-87F882884C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27340" y="2416915"/>
            <a:ext cx="6504996" cy="3529890"/>
          </a:xfrm>
          <a:prstGeom prst="rect">
            <a:avLst/>
          </a:prstGeom>
        </p:spPr>
      </p:pic>
    </p:spTree>
    <p:custDataLst>
      <p:tags r:id="rId1"/>
    </p:custDataLst>
    <p:extLst>
      <p:ext uri="{BB962C8B-B14F-4D97-AF65-F5344CB8AC3E}">
        <p14:creationId xmlns:p14="http://schemas.microsoft.com/office/powerpoint/2010/main" val="2849383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88848-2333-4A1E-9610-CB0A40ACCFFD}"/>
              </a:ext>
            </a:extLst>
          </p:cNvPr>
          <p:cNvSpPr>
            <a:spLocks noGrp="1"/>
          </p:cNvSpPr>
          <p:nvPr>
            <p:ph type="sldNum" idx="97"/>
          </p:nvPr>
        </p:nvSpPr>
        <p:spPr/>
        <p:txBody>
          <a:bodyPr/>
          <a:lstStyle/>
          <a:p>
            <a:fld id="{86A8BF56-6CB3-514C-9A64-F39D95C9E25B}" type="slidenum">
              <a:rPr lang="en-US" smtClean="0"/>
              <a:t>50</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chor="b">
            <a:normAutofit fontScale="90000"/>
          </a:bodyPr>
          <a:lstStyle/>
          <a:p>
            <a:r>
              <a:rPr lang="en-US" dirty="0"/>
              <a:t>Source graphic: Review: Tabular data vectors and variables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245F2F-F605-FF1B-3ABA-7DA9305C21B7}"/>
                  </a:ext>
                </a:extLst>
              </p:cNvPr>
              <p:cNvSpPr txBox="1"/>
              <p:nvPr/>
            </p:nvSpPr>
            <p:spPr>
              <a:xfrm>
                <a:off x="7529369" y="2905780"/>
                <a:ext cx="47721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5"/>
                              </a:solidFill>
                              <a:latin typeface="Cambria Math" panose="02040503050406030204" pitchFamily="18" charset="0"/>
                            </a:rPr>
                          </m:ctrlPr>
                        </m:sSubPr>
                        <m:e>
                          <m:r>
                            <a:rPr lang="en-US" sz="2800" b="1" i="1" smtClean="0">
                              <a:solidFill>
                                <a:schemeClr val="accent5"/>
                              </a:solidFill>
                              <a:latin typeface="Cambria Math" panose="02040503050406030204" pitchFamily="18" charset="0"/>
                            </a:rPr>
                            <m:t>𝒙</m:t>
                          </m:r>
                        </m:e>
                        <m:sub>
                          <m:r>
                            <a:rPr lang="en-US" sz="2800" b="1" i="1" smtClean="0">
                              <a:solidFill>
                                <a:schemeClr val="accent5"/>
                              </a:solidFill>
                              <a:latin typeface="Cambria Math" panose="02040503050406030204" pitchFamily="18" charset="0"/>
                            </a:rPr>
                            <m:t>𝟎</m:t>
                          </m:r>
                        </m:sub>
                      </m:sSub>
                    </m:oMath>
                  </m:oMathPara>
                </a14:m>
                <a:endParaRPr lang="en-US" sz="2800" dirty="0">
                  <a:solidFill>
                    <a:schemeClr val="accent5"/>
                  </a:solidFill>
                </a:endParaRPr>
              </a:p>
            </p:txBody>
          </p:sp>
        </mc:Choice>
        <mc:Fallback xmlns="">
          <p:sp>
            <p:nvSpPr>
              <p:cNvPr id="5" name="TextBox 4">
                <a:extLst>
                  <a:ext uri="{FF2B5EF4-FFF2-40B4-BE49-F238E27FC236}">
                    <a16:creationId xmlns:a16="http://schemas.microsoft.com/office/drawing/2014/main" id="{B3245F2F-F605-FF1B-3ABA-7DA9305C21B7}"/>
                  </a:ext>
                </a:extLst>
              </p:cNvPr>
              <p:cNvSpPr txBox="1">
                <a:spLocks noRot="1" noChangeAspect="1" noMove="1" noResize="1" noEditPoints="1" noAdjustHandles="1" noChangeArrowheads="1" noChangeShapeType="1" noTextEdit="1"/>
              </p:cNvSpPr>
              <p:nvPr/>
            </p:nvSpPr>
            <p:spPr>
              <a:xfrm>
                <a:off x="7529369" y="2905780"/>
                <a:ext cx="477215"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C1458E-8CD8-D78C-2FF2-AC205675A813}"/>
                  </a:ext>
                </a:extLst>
              </p:cNvPr>
              <p:cNvSpPr txBox="1"/>
              <p:nvPr/>
            </p:nvSpPr>
            <p:spPr>
              <a:xfrm>
                <a:off x="8522129" y="2905780"/>
                <a:ext cx="47721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5"/>
                              </a:solidFill>
                              <a:latin typeface="Cambria Math" panose="02040503050406030204" pitchFamily="18" charset="0"/>
                            </a:rPr>
                          </m:ctrlPr>
                        </m:sSubPr>
                        <m:e>
                          <m:r>
                            <a:rPr lang="en-US" sz="2800" b="1" i="1" smtClean="0">
                              <a:solidFill>
                                <a:schemeClr val="accent5"/>
                              </a:solidFill>
                              <a:latin typeface="Cambria Math" panose="02040503050406030204" pitchFamily="18" charset="0"/>
                            </a:rPr>
                            <m:t>𝒙</m:t>
                          </m:r>
                        </m:e>
                        <m:sub>
                          <m:r>
                            <a:rPr lang="en-US" sz="2800" b="1" i="1" smtClean="0">
                              <a:solidFill>
                                <a:schemeClr val="accent5"/>
                              </a:solidFill>
                              <a:latin typeface="Cambria Math" panose="02040503050406030204" pitchFamily="18" charset="0"/>
                            </a:rPr>
                            <m:t>𝟏</m:t>
                          </m:r>
                        </m:sub>
                      </m:sSub>
                    </m:oMath>
                  </m:oMathPara>
                </a14:m>
                <a:endParaRPr lang="en-US" sz="2800" dirty="0">
                  <a:solidFill>
                    <a:schemeClr val="accent5"/>
                  </a:solidFill>
                </a:endParaRPr>
              </a:p>
            </p:txBody>
          </p:sp>
        </mc:Choice>
        <mc:Fallback xmlns="">
          <p:sp>
            <p:nvSpPr>
              <p:cNvPr id="6" name="TextBox 5">
                <a:extLst>
                  <a:ext uri="{FF2B5EF4-FFF2-40B4-BE49-F238E27FC236}">
                    <a16:creationId xmlns:a16="http://schemas.microsoft.com/office/drawing/2014/main" id="{2FC1458E-8CD8-D78C-2FF2-AC205675A813}"/>
                  </a:ext>
                </a:extLst>
              </p:cNvPr>
              <p:cNvSpPr txBox="1">
                <a:spLocks noRot="1" noChangeAspect="1" noMove="1" noResize="1" noEditPoints="1" noAdjustHandles="1" noChangeArrowheads="1" noChangeShapeType="1" noTextEdit="1"/>
              </p:cNvSpPr>
              <p:nvPr/>
            </p:nvSpPr>
            <p:spPr>
              <a:xfrm>
                <a:off x="8522129" y="2905780"/>
                <a:ext cx="47721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577984-813C-470B-9E07-5C8A7BBB7E5F}"/>
                  </a:ext>
                </a:extLst>
              </p:cNvPr>
              <p:cNvSpPr txBox="1"/>
              <p:nvPr/>
            </p:nvSpPr>
            <p:spPr>
              <a:xfrm>
                <a:off x="9634195" y="2905780"/>
                <a:ext cx="43366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5"/>
                              </a:solidFill>
                              <a:latin typeface="Cambria Math" panose="02040503050406030204" pitchFamily="18" charset="0"/>
                            </a:rPr>
                          </m:ctrlPr>
                        </m:sSubPr>
                        <m:e>
                          <m:r>
                            <a:rPr lang="en-US" sz="2800" b="1" i="1" smtClean="0">
                              <a:solidFill>
                                <a:schemeClr val="accent5"/>
                              </a:solidFill>
                              <a:latin typeface="Cambria Math" panose="02040503050406030204" pitchFamily="18" charset="0"/>
                            </a:rPr>
                            <m:t>𝒙</m:t>
                          </m:r>
                        </m:e>
                        <m:sub>
                          <m:r>
                            <a:rPr lang="en-US" sz="2800" b="1" i="1" smtClean="0">
                              <a:solidFill>
                                <a:schemeClr val="accent5"/>
                              </a:solidFill>
                              <a:latin typeface="Cambria Math" panose="02040503050406030204" pitchFamily="18" charset="0"/>
                            </a:rPr>
                            <m:t>𝟐</m:t>
                          </m:r>
                        </m:sub>
                      </m:sSub>
                    </m:oMath>
                  </m:oMathPara>
                </a14:m>
                <a:endParaRPr lang="en-US" sz="2800" dirty="0">
                  <a:solidFill>
                    <a:schemeClr val="accent5"/>
                  </a:solidFill>
                </a:endParaRPr>
              </a:p>
            </p:txBody>
          </p:sp>
        </mc:Choice>
        <mc:Fallback xmlns="">
          <p:sp>
            <p:nvSpPr>
              <p:cNvPr id="7" name="TextBox 6">
                <a:extLst>
                  <a:ext uri="{FF2B5EF4-FFF2-40B4-BE49-F238E27FC236}">
                    <a16:creationId xmlns:a16="http://schemas.microsoft.com/office/drawing/2014/main" id="{C5577984-813C-470B-9E07-5C8A7BBB7E5F}"/>
                  </a:ext>
                </a:extLst>
              </p:cNvPr>
              <p:cNvSpPr txBox="1">
                <a:spLocks noRot="1" noChangeAspect="1" noMove="1" noResize="1" noEditPoints="1" noAdjustHandles="1" noChangeArrowheads="1" noChangeShapeType="1" noTextEdit="1"/>
              </p:cNvSpPr>
              <p:nvPr/>
            </p:nvSpPr>
            <p:spPr>
              <a:xfrm>
                <a:off x="9634195" y="2905780"/>
                <a:ext cx="43366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B09CB9-C433-009B-E303-AFB82C03FA19}"/>
                  </a:ext>
                </a:extLst>
              </p:cNvPr>
              <p:cNvSpPr txBox="1"/>
              <p:nvPr/>
            </p:nvSpPr>
            <p:spPr>
              <a:xfrm>
                <a:off x="10753121" y="2905780"/>
                <a:ext cx="433667"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smtClean="0">
                          <a:solidFill>
                            <a:schemeClr val="accent2">
                              <a:lumMod val="75000"/>
                            </a:schemeClr>
                          </a:solidFill>
                          <a:latin typeface="Cambria Math" panose="02040503050406030204" pitchFamily="18" charset="0"/>
                        </a:rPr>
                        <m:t>𝐲</m:t>
                      </m:r>
                    </m:oMath>
                  </m:oMathPara>
                </a14:m>
                <a:endParaRPr lang="en-US" sz="2800" dirty="0"/>
              </a:p>
            </p:txBody>
          </p:sp>
        </mc:Choice>
        <mc:Fallback xmlns="">
          <p:sp>
            <p:nvSpPr>
              <p:cNvPr id="15" name="TextBox 14">
                <a:extLst>
                  <a:ext uri="{FF2B5EF4-FFF2-40B4-BE49-F238E27FC236}">
                    <a16:creationId xmlns:a16="http://schemas.microsoft.com/office/drawing/2014/main" id="{1FB09CB9-C433-009B-E303-AFB82C03FA19}"/>
                  </a:ext>
                </a:extLst>
              </p:cNvPr>
              <p:cNvSpPr txBox="1">
                <a:spLocks noRot="1" noChangeAspect="1" noMove="1" noResize="1" noEditPoints="1" noAdjustHandles="1" noChangeArrowheads="1" noChangeShapeType="1" noTextEdit="1"/>
              </p:cNvSpPr>
              <p:nvPr/>
            </p:nvSpPr>
            <p:spPr>
              <a:xfrm>
                <a:off x="10753121" y="2905780"/>
                <a:ext cx="43366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allout: Create resources" descr="This box points to the feature columns, signifying that all three of them (x0, x1, and x2), make up set X.">
                <a:extLst>
                  <a:ext uri="{FF2B5EF4-FFF2-40B4-BE49-F238E27FC236}">
                    <a16:creationId xmlns:a16="http://schemas.microsoft.com/office/drawing/2014/main" id="{33872F11-90AF-4B66-A90D-5CE4ED2ADD1E}"/>
                  </a:ext>
                  <a:ext uri="{C183D7F6-B498-43B3-948B-1728B52AA6E4}">
                    <adec:decorative xmlns:adec="http://schemas.microsoft.com/office/drawing/2017/decorative" val="0"/>
                  </a:ext>
                </a:extLst>
              </p:cNvPr>
              <p:cNvSpPr/>
              <p:nvPr/>
            </p:nvSpPr>
            <p:spPr>
              <a:xfrm>
                <a:off x="8612351" y="2265451"/>
                <a:ext cx="644134" cy="535250"/>
              </a:xfrm>
              <a:prstGeom prst="borderCallout1">
                <a:avLst>
                  <a:gd name="adj1" fmla="val 101925"/>
                  <a:gd name="adj2" fmla="val 48950"/>
                  <a:gd name="adj3" fmla="val 132548"/>
                  <a:gd name="adj4" fmla="val 48817"/>
                </a:avLst>
              </a:prstGeom>
              <a:solidFill>
                <a:schemeClr val="accent5"/>
              </a:solidFill>
              <a:ln w="44450">
                <a:solidFill>
                  <a:schemeClr val="accent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chemeClr val="bg1"/>
                          </a:solidFill>
                          <a:latin typeface="Cambria Math" panose="02040503050406030204" pitchFamily="18" charset="0"/>
                        </a:rPr>
                        <m:t> </m:t>
                      </m:r>
                      <m:r>
                        <a:rPr lang="en-US" sz="3200" b="1" smtClean="0">
                          <a:solidFill>
                            <a:schemeClr val="bg1"/>
                          </a:solidFill>
                          <a:latin typeface="Cambria Math" panose="02040503050406030204" pitchFamily="18" charset="0"/>
                        </a:rPr>
                        <m:t>𝑋</m:t>
                      </m:r>
                    </m:oMath>
                  </m:oMathPara>
                </a14:m>
                <a:endParaRPr lang="en-US" sz="3200" dirty="0">
                  <a:solidFill>
                    <a:schemeClr val="tx1"/>
                  </a:solidFill>
                  <a:ea typeface="+mn-ea"/>
                  <a:cs typeface="+mn-cs"/>
                </a:endParaRPr>
              </a:p>
            </p:txBody>
          </p:sp>
        </mc:Choice>
        <mc:Fallback xmlns="">
          <p:sp>
            <p:nvSpPr>
              <p:cNvPr id="11" name="Callout: Create resources" descr="This box points to the feature columns, signifying that all three of them (x0, x1, and x2), make up set X.">
                <a:extLst>
                  <a:ext uri="{FF2B5EF4-FFF2-40B4-BE49-F238E27FC236}">
                    <a16:creationId xmlns:a16="http://schemas.microsoft.com/office/drawing/2014/main" id="{33872F11-90AF-4B66-A90D-5CE4ED2ADD1E}"/>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8612351" y="2265451"/>
                <a:ext cx="644134" cy="535250"/>
              </a:xfrm>
              <a:prstGeom prst="borderCallout1">
                <a:avLst>
                  <a:gd name="adj1" fmla="val 101925"/>
                  <a:gd name="adj2" fmla="val 48950"/>
                  <a:gd name="adj3" fmla="val 132548"/>
                  <a:gd name="adj4" fmla="val 48817"/>
                </a:avLst>
              </a:prstGeom>
              <a:blipFill>
                <a:blip r:embed="rId9"/>
                <a:stretch>
                  <a:fillRect/>
                </a:stretch>
              </a:blipFill>
              <a:ln w="44450">
                <a:solidFill>
                  <a:schemeClr val="accent5"/>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2" name="Right Bracket 11">
            <a:extLst>
              <a:ext uri="{FF2B5EF4-FFF2-40B4-BE49-F238E27FC236}">
                <a16:creationId xmlns:a16="http://schemas.microsoft.com/office/drawing/2014/main" id="{03585104-32B4-426D-B6E8-10627AB53260}"/>
              </a:ext>
            </a:extLst>
          </p:cNvPr>
          <p:cNvSpPr/>
          <p:nvPr/>
        </p:nvSpPr>
        <p:spPr>
          <a:xfrm rot="16200000">
            <a:off x="8876198" y="1458001"/>
            <a:ext cx="122226" cy="3145008"/>
          </a:xfrm>
          <a:prstGeom prst="rightBracket">
            <a:avLst>
              <a:gd name="adj" fmla="val 0"/>
            </a:avLst>
          </a:prstGeom>
          <a:ln w="444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3" name="Table 3">
            <a:extLst>
              <a:ext uri="{FF2B5EF4-FFF2-40B4-BE49-F238E27FC236}">
                <a16:creationId xmlns:a16="http://schemas.microsoft.com/office/drawing/2014/main" id="{EA5B86D7-B6AB-4B1D-BFEB-511BAAD2F954}"/>
              </a:ext>
            </a:extLst>
          </p:cNvPr>
          <p:cNvGraphicFramePr>
            <a:graphicFrameLocks noGrp="1"/>
          </p:cNvGraphicFramePr>
          <p:nvPr/>
        </p:nvGraphicFramePr>
        <p:xfrm>
          <a:off x="7364807" y="3429000"/>
          <a:ext cx="4043680" cy="2438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05840">
                  <a:extLst>
                    <a:ext uri="{9D8B030D-6E8A-4147-A177-3AD203B41FA5}">
                      <a16:colId xmlns:a16="http://schemas.microsoft.com/office/drawing/2014/main" val="3061260050"/>
                    </a:ext>
                  </a:extLst>
                </a:gridCol>
                <a:gridCol w="834454">
                  <a:extLst>
                    <a:ext uri="{9D8B030D-6E8A-4147-A177-3AD203B41FA5}">
                      <a16:colId xmlns:a16="http://schemas.microsoft.com/office/drawing/2014/main" val="120097463"/>
                    </a:ext>
                  </a:extLst>
                </a:gridCol>
                <a:gridCol w="1329626">
                  <a:extLst>
                    <a:ext uri="{9D8B030D-6E8A-4147-A177-3AD203B41FA5}">
                      <a16:colId xmlns:a16="http://schemas.microsoft.com/office/drawing/2014/main" val="3635344076"/>
                    </a:ext>
                  </a:extLst>
                </a:gridCol>
                <a:gridCol w="873760">
                  <a:extLst>
                    <a:ext uri="{9D8B030D-6E8A-4147-A177-3AD203B41FA5}">
                      <a16:colId xmlns:a16="http://schemas.microsoft.com/office/drawing/2014/main" val="323086489"/>
                    </a:ext>
                  </a:extLst>
                </a:gridCol>
              </a:tblGrid>
              <a:tr h="223608">
                <a:tc>
                  <a:txBody>
                    <a:bodyPr/>
                    <a:lstStyle/>
                    <a:p>
                      <a:pPr algn="ctr"/>
                      <a:r>
                        <a:rPr lang="en-US" sz="2000" dirty="0"/>
                        <a:t>Month Sold</a:t>
                      </a:r>
                    </a:p>
                  </a:txBody>
                  <a:tcPr/>
                </a:tc>
                <a:tc>
                  <a:txBody>
                    <a:bodyPr/>
                    <a:lstStyle/>
                    <a:p>
                      <a:pPr algn="ctr"/>
                      <a:r>
                        <a:rPr lang="en-US" sz="2000" dirty="0"/>
                        <a:t>Year Sold</a:t>
                      </a:r>
                    </a:p>
                  </a:txBody>
                  <a:tcPr/>
                </a:tc>
                <a:tc>
                  <a:txBody>
                    <a:bodyPr/>
                    <a:lstStyle/>
                    <a:p>
                      <a:pPr algn="ctr"/>
                      <a:r>
                        <a:rPr lang="en-US" sz="2000" dirty="0"/>
                        <a:t>Genre</a:t>
                      </a:r>
                    </a:p>
                  </a:txBody>
                  <a:tcPr/>
                </a:tc>
                <a:tc>
                  <a:txBody>
                    <a:bodyPr/>
                    <a:lstStyle/>
                    <a:p>
                      <a:pPr algn="ctr"/>
                      <a:r>
                        <a:rPr lang="en-US" sz="2000" dirty="0"/>
                        <a:t>Sale Price</a:t>
                      </a:r>
                    </a:p>
                  </a:txBody>
                  <a:tcPr/>
                </a:tc>
                <a:extLst>
                  <a:ext uri="{0D108BD9-81ED-4DB2-BD59-A6C34878D82A}">
                    <a16:rowId xmlns:a16="http://schemas.microsoft.com/office/drawing/2014/main" val="1846816325"/>
                  </a:ext>
                </a:extLst>
              </a:tr>
              <a:tr h="268329">
                <a:tc>
                  <a:txBody>
                    <a:bodyPr/>
                    <a:lstStyle/>
                    <a:p>
                      <a:pPr algn="ctr"/>
                      <a:r>
                        <a:rPr lang="en-US" dirty="0"/>
                        <a:t>7</a:t>
                      </a:r>
                    </a:p>
                  </a:txBody>
                  <a:tcPr/>
                </a:tc>
                <a:tc>
                  <a:txBody>
                    <a:bodyPr/>
                    <a:lstStyle/>
                    <a:p>
                      <a:pPr algn="ctr"/>
                      <a:r>
                        <a:rPr lang="en-US" dirty="0"/>
                        <a:t>2008</a:t>
                      </a:r>
                    </a:p>
                  </a:txBody>
                  <a:tcPr/>
                </a:tc>
                <a:tc>
                  <a:txBody>
                    <a:bodyPr/>
                    <a:lstStyle/>
                    <a:p>
                      <a:pPr algn="ctr"/>
                      <a:r>
                        <a:rPr lang="en-US" dirty="0"/>
                        <a:t>Romance</a:t>
                      </a:r>
                    </a:p>
                  </a:txBody>
                  <a:tcPr/>
                </a:tc>
                <a:tc>
                  <a:txBody>
                    <a:bodyPr/>
                    <a:lstStyle/>
                    <a:p>
                      <a:pPr algn="ctr"/>
                      <a:r>
                        <a:rPr lang="en-US" dirty="0"/>
                        <a:t>18.10</a:t>
                      </a:r>
                    </a:p>
                  </a:txBody>
                  <a:tcPr/>
                </a:tc>
                <a:extLst>
                  <a:ext uri="{0D108BD9-81ED-4DB2-BD59-A6C34878D82A}">
                    <a16:rowId xmlns:a16="http://schemas.microsoft.com/office/drawing/2014/main" val="146263361"/>
                  </a:ext>
                </a:extLst>
              </a:tr>
              <a:tr h="268329">
                <a:tc>
                  <a:txBody>
                    <a:bodyPr/>
                    <a:lstStyle/>
                    <a:p>
                      <a:pPr algn="ctr"/>
                      <a:r>
                        <a:rPr lang="en-US" dirty="0"/>
                        <a:t>7</a:t>
                      </a:r>
                    </a:p>
                  </a:txBody>
                  <a:tcPr/>
                </a:tc>
                <a:tc>
                  <a:txBody>
                    <a:bodyPr/>
                    <a:lstStyle/>
                    <a:p>
                      <a:pPr algn="ctr"/>
                      <a:r>
                        <a:rPr lang="en-US" dirty="0"/>
                        <a:t>2007</a:t>
                      </a:r>
                    </a:p>
                  </a:txBody>
                  <a:tcPr/>
                </a:tc>
                <a:tc>
                  <a:txBody>
                    <a:bodyPr/>
                    <a:lstStyle/>
                    <a:p>
                      <a:pPr algn="ctr"/>
                      <a:r>
                        <a:rPr lang="en-US" dirty="0"/>
                        <a:t>Astronomy</a:t>
                      </a:r>
                    </a:p>
                  </a:txBody>
                  <a:tcPr/>
                </a:tc>
                <a:tc>
                  <a:txBody>
                    <a:bodyPr/>
                    <a:lstStyle/>
                    <a:p>
                      <a:pPr algn="ctr"/>
                      <a:r>
                        <a:rPr lang="en-US" dirty="0"/>
                        <a:t>13.00</a:t>
                      </a:r>
                    </a:p>
                  </a:txBody>
                  <a:tcPr/>
                </a:tc>
                <a:extLst>
                  <a:ext uri="{0D108BD9-81ED-4DB2-BD59-A6C34878D82A}">
                    <a16:rowId xmlns:a16="http://schemas.microsoft.com/office/drawing/2014/main" val="1209902434"/>
                  </a:ext>
                </a:extLst>
              </a:tr>
              <a:tr h="268329">
                <a:tc>
                  <a:txBody>
                    <a:bodyPr/>
                    <a:lstStyle/>
                    <a:p>
                      <a:pPr algn="ctr"/>
                      <a:r>
                        <a:rPr lang="en-US" dirty="0"/>
                        <a:t>7</a:t>
                      </a:r>
                    </a:p>
                  </a:txBody>
                  <a:tcPr/>
                </a:tc>
                <a:tc>
                  <a:txBody>
                    <a:bodyPr/>
                    <a:lstStyle/>
                    <a:p>
                      <a:pPr algn="ctr"/>
                      <a:r>
                        <a:rPr lang="en-US" dirty="0"/>
                        <a:t>2008</a:t>
                      </a:r>
                    </a:p>
                  </a:txBody>
                  <a:tcPr/>
                </a:tc>
                <a:tc>
                  <a:txBody>
                    <a:bodyPr/>
                    <a:lstStyle/>
                    <a:p>
                      <a:pPr algn="ctr"/>
                      <a:r>
                        <a:rPr lang="en-US" dirty="0"/>
                        <a:t>Biography</a:t>
                      </a:r>
                    </a:p>
                  </a:txBody>
                  <a:tcPr/>
                </a:tc>
                <a:tc>
                  <a:txBody>
                    <a:bodyPr/>
                    <a:lstStyle/>
                    <a:p>
                      <a:pPr algn="ctr"/>
                      <a:r>
                        <a:rPr lang="en-US" dirty="0"/>
                        <a:t>19.99</a:t>
                      </a:r>
                    </a:p>
                  </a:txBody>
                  <a:tcPr/>
                </a:tc>
                <a:extLst>
                  <a:ext uri="{0D108BD9-81ED-4DB2-BD59-A6C34878D82A}">
                    <a16:rowId xmlns:a16="http://schemas.microsoft.com/office/drawing/2014/main" val="1248750244"/>
                  </a:ext>
                </a:extLst>
              </a:tr>
              <a:tr h="268329">
                <a:tc>
                  <a:txBody>
                    <a:bodyPr/>
                    <a:lstStyle/>
                    <a:p>
                      <a:pPr algn="ctr"/>
                      <a:r>
                        <a:rPr lang="en-US" dirty="0"/>
                        <a:t>10</a:t>
                      </a:r>
                    </a:p>
                  </a:txBody>
                  <a:tcPr/>
                </a:tc>
                <a:tc>
                  <a:txBody>
                    <a:bodyPr/>
                    <a:lstStyle/>
                    <a:p>
                      <a:pPr algn="ctr"/>
                      <a:r>
                        <a:rPr lang="en-US" dirty="0"/>
                        <a:t>2006</a:t>
                      </a:r>
                    </a:p>
                  </a:txBody>
                  <a:tcPr/>
                </a:tc>
                <a:tc>
                  <a:txBody>
                    <a:bodyPr/>
                    <a:lstStyle/>
                    <a:p>
                      <a:pPr algn="ctr"/>
                      <a:r>
                        <a:rPr lang="en-US" dirty="0"/>
                        <a:t>Science Fiction</a:t>
                      </a:r>
                    </a:p>
                  </a:txBody>
                  <a:tcPr/>
                </a:tc>
                <a:tc>
                  <a:txBody>
                    <a:bodyPr/>
                    <a:lstStyle/>
                    <a:p>
                      <a:pPr algn="ctr"/>
                      <a:r>
                        <a:rPr lang="en-US" dirty="0"/>
                        <a:t>25.20</a:t>
                      </a:r>
                    </a:p>
                  </a:txBody>
                  <a:tcPr/>
                </a:tc>
                <a:extLst>
                  <a:ext uri="{0D108BD9-81ED-4DB2-BD59-A6C34878D82A}">
                    <a16:rowId xmlns:a16="http://schemas.microsoft.com/office/drawing/2014/main" val="2810709739"/>
                  </a:ext>
                </a:extLst>
              </a:tr>
            </a:tbl>
          </a:graphicData>
        </a:graphic>
      </p:graphicFrame>
    </p:spTree>
    <p:custDataLst>
      <p:tags r:id="rId1"/>
    </p:custDataLst>
    <p:extLst>
      <p:ext uri="{BB962C8B-B14F-4D97-AF65-F5344CB8AC3E}">
        <p14:creationId xmlns:p14="http://schemas.microsoft.com/office/powerpoint/2010/main" val="2417929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E55ADE-26EA-4739-BCC3-2EEB725134EA}"/>
              </a:ext>
            </a:extLst>
          </p:cNvPr>
          <p:cNvSpPr>
            <a:spLocks noGrp="1"/>
          </p:cNvSpPr>
          <p:nvPr>
            <p:ph type="sldNum" idx="97"/>
          </p:nvPr>
        </p:nvSpPr>
        <p:spPr/>
        <p:txBody>
          <a:bodyPr/>
          <a:lstStyle/>
          <a:p>
            <a:fld id="{86A8BF56-6CB3-514C-9A64-F39D95C9E25B}" type="slidenum">
              <a:rPr lang="en-US" smtClean="0"/>
              <a:t>51</a:t>
            </a:fld>
            <a:endParaRPr lang="en-US" dirty="0"/>
          </a:p>
        </p:txBody>
      </p:sp>
      <p:sp>
        <p:nvSpPr>
          <p:cNvPr id="4" name="Title 3">
            <a:extLst>
              <a:ext uri="{FF2B5EF4-FFF2-40B4-BE49-F238E27FC236}">
                <a16:creationId xmlns:a16="http://schemas.microsoft.com/office/drawing/2014/main" id="{28E15233-A1C3-0E46-AA13-CCE9EEFE031C}"/>
              </a:ext>
            </a:extLst>
          </p:cNvPr>
          <p:cNvSpPr>
            <a:spLocks noGrp="1"/>
          </p:cNvSpPr>
          <p:nvPr>
            <p:ph type="title" idx="1"/>
          </p:nvPr>
        </p:nvSpPr>
        <p:spPr>
          <a:xfrm>
            <a:off x="365760" y="301752"/>
            <a:ext cx="11466576" cy="731520"/>
          </a:xfrm>
        </p:spPr>
        <p:txBody>
          <a:bodyPr>
            <a:normAutofit fontScale="90000"/>
          </a:bodyPr>
          <a:lstStyle/>
          <a:p>
            <a:r>
              <a:rPr lang="en-US" dirty="0"/>
              <a:t>Source graphic: Multimodal Data: Features &amp; Labels</a:t>
            </a:r>
          </a:p>
        </p:txBody>
      </p:sp>
      <p:graphicFrame>
        <p:nvGraphicFramePr>
          <p:cNvPr id="7" name="Table 3" descr="A table with data in it. The columns are named &quot;Sale Price&quot;, &quot;Type&quot;, &quot;Description&quot;, and &quot;imgID&quot;.">
            <a:extLst>
              <a:ext uri="{FF2B5EF4-FFF2-40B4-BE49-F238E27FC236}">
                <a16:creationId xmlns:a16="http://schemas.microsoft.com/office/drawing/2014/main" id="{00DD5EB6-E016-264D-BB7A-77DD8197D772}"/>
              </a:ext>
            </a:extLst>
          </p:cNvPr>
          <p:cNvGraphicFramePr>
            <a:graphicFrameLocks noGrp="1"/>
          </p:cNvGraphicFramePr>
          <p:nvPr/>
        </p:nvGraphicFramePr>
        <p:xfrm>
          <a:off x="3198235" y="4273549"/>
          <a:ext cx="6613028" cy="2103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08309">
                  <a:extLst>
                    <a:ext uri="{9D8B030D-6E8A-4147-A177-3AD203B41FA5}">
                      <a16:colId xmlns:a16="http://schemas.microsoft.com/office/drawing/2014/main" val="3061260050"/>
                    </a:ext>
                  </a:extLst>
                </a:gridCol>
                <a:gridCol w="1608309">
                  <a:extLst>
                    <a:ext uri="{9D8B030D-6E8A-4147-A177-3AD203B41FA5}">
                      <a16:colId xmlns:a16="http://schemas.microsoft.com/office/drawing/2014/main" val="120097463"/>
                    </a:ext>
                  </a:extLst>
                </a:gridCol>
                <a:gridCol w="1788101">
                  <a:extLst>
                    <a:ext uri="{9D8B030D-6E8A-4147-A177-3AD203B41FA5}">
                      <a16:colId xmlns:a16="http://schemas.microsoft.com/office/drawing/2014/main" val="3635344076"/>
                    </a:ext>
                  </a:extLst>
                </a:gridCol>
                <a:gridCol w="1608309">
                  <a:extLst>
                    <a:ext uri="{9D8B030D-6E8A-4147-A177-3AD203B41FA5}">
                      <a16:colId xmlns:a16="http://schemas.microsoft.com/office/drawing/2014/main" val="323086489"/>
                    </a:ext>
                  </a:extLst>
                </a:gridCol>
              </a:tblGrid>
              <a:tr h="276847">
                <a:tc>
                  <a:txBody>
                    <a:bodyPr/>
                    <a:lstStyle/>
                    <a:p>
                      <a:pPr marL="0" algn="ctr" defTabSz="914400" rtl="0" eaLnBrk="1" latinLnBrk="0" hangingPunct="1"/>
                      <a:r>
                        <a:rPr lang="en-US" sz="1800" b="1" kern="1200" dirty="0">
                          <a:solidFill>
                            <a:schemeClr val="lt1"/>
                          </a:solidFill>
                          <a:latin typeface="+mn-lt"/>
                          <a:ea typeface="+mn-ea"/>
                          <a:cs typeface="+mn-cs"/>
                        </a:rPr>
                        <a:t>Sale Price</a:t>
                      </a:r>
                    </a:p>
                  </a:txBody>
                  <a:tcPr/>
                </a:tc>
                <a:tc>
                  <a:txBody>
                    <a:bodyPr/>
                    <a:lstStyle/>
                    <a:p>
                      <a:pPr marL="0" algn="ctr" defTabSz="914400" rtl="0" eaLnBrk="1" latinLnBrk="0" hangingPunct="1"/>
                      <a:r>
                        <a:rPr lang="en-US" sz="1800" b="1" kern="1200" dirty="0">
                          <a:solidFill>
                            <a:schemeClr val="lt1"/>
                          </a:solidFill>
                          <a:latin typeface="+mn-lt"/>
                          <a:ea typeface="+mn-ea"/>
                          <a:cs typeface="+mn-cs"/>
                        </a:rPr>
                        <a:t>Type</a:t>
                      </a:r>
                    </a:p>
                  </a:txBody>
                  <a:tcPr/>
                </a:tc>
                <a:tc>
                  <a:txBody>
                    <a:bodyPr/>
                    <a:lstStyle/>
                    <a:p>
                      <a:pPr marL="0" algn="ctr" defTabSz="914400" rtl="0" eaLnBrk="1" latinLnBrk="0" hangingPunct="1"/>
                      <a:r>
                        <a:rPr lang="en-US" sz="1800" b="1" kern="1200" dirty="0">
                          <a:solidFill>
                            <a:schemeClr val="lt1"/>
                          </a:solidFill>
                          <a:latin typeface="+mn-lt"/>
                          <a:ea typeface="+mn-ea"/>
                          <a:cs typeface="+mn-cs"/>
                        </a:rPr>
                        <a:t>Description</a:t>
                      </a:r>
                    </a:p>
                  </a:txBody>
                  <a:tcPr/>
                </a:tc>
                <a:tc>
                  <a:txBody>
                    <a:bodyPr/>
                    <a:lstStyle/>
                    <a:p>
                      <a:pPr marL="0" algn="ctr" defTabSz="914400" rtl="0" eaLnBrk="1" latinLnBrk="0" hangingPunct="1"/>
                      <a:r>
                        <a:rPr lang="en-US" sz="1800" b="1" kern="1200" dirty="0">
                          <a:solidFill>
                            <a:schemeClr val="lt1"/>
                          </a:solidFill>
                          <a:latin typeface="+mn-lt"/>
                          <a:ea typeface="+mn-ea"/>
                          <a:cs typeface="+mn-cs"/>
                        </a:rPr>
                        <a:t>imgID</a:t>
                      </a:r>
                    </a:p>
                  </a:txBody>
                  <a:tcPr/>
                </a:tc>
                <a:extLst>
                  <a:ext uri="{0D108BD9-81ED-4DB2-BD59-A6C34878D82A}">
                    <a16:rowId xmlns:a16="http://schemas.microsoft.com/office/drawing/2014/main" val="1846816325"/>
                  </a:ext>
                </a:extLst>
              </a:tr>
              <a:tr h="341988">
                <a:tc>
                  <a:txBody>
                    <a:bodyPr/>
                    <a:lstStyle/>
                    <a:p>
                      <a:pPr marL="0" algn="ctr" defTabSz="914400" rtl="0" eaLnBrk="1" fontAlgn="b" latinLnBrk="0" hangingPunct="1"/>
                      <a:r>
                        <a:rPr lang="en-US" sz="1800" b="0" kern="1200" dirty="0">
                          <a:solidFill>
                            <a:schemeClr val="tx1"/>
                          </a:solidFill>
                          <a:latin typeface="+mn-lt"/>
                          <a:ea typeface="+mn-ea"/>
                          <a:cs typeface="+mn-cs"/>
                        </a:rPr>
                        <a:t>6.99</a:t>
                      </a:r>
                    </a:p>
                  </a:txBody>
                  <a:tcPr marL="9525" marR="9525" marT="9525" marB="0" anchor="ctr"/>
                </a:tc>
                <a:tc>
                  <a:txBody>
                    <a:bodyPr/>
                    <a:lstStyle/>
                    <a:p>
                      <a:pPr marL="0" algn="ctr" defTabSz="914400" rtl="0" eaLnBrk="1" latinLnBrk="0" hangingPunct="1"/>
                      <a:r>
                        <a:rPr lang="en-US" sz="1800" b="0" kern="1200" dirty="0">
                          <a:solidFill>
                            <a:schemeClr val="tx1"/>
                          </a:solidFill>
                          <a:latin typeface="+mn-lt"/>
                          <a:ea typeface="+mn-ea"/>
                          <a:cs typeface="+mn-cs"/>
                        </a:rPr>
                        <a:t>Grocery</a:t>
                      </a:r>
                    </a:p>
                  </a:txBody>
                  <a:tcPr anchor="ctr"/>
                </a:tc>
                <a:tc>
                  <a:txBody>
                    <a:bodyPr/>
                    <a:lstStyle/>
                    <a:p>
                      <a:pPr marL="0" algn="ctr" defTabSz="914400" rtl="0" eaLnBrk="1" latinLnBrk="0" hangingPunct="1"/>
                      <a:r>
                        <a:rPr lang="en-US" sz="1800" b="0" kern="1200" dirty="0">
                          <a:solidFill>
                            <a:schemeClr val="tx1"/>
                          </a:solidFill>
                          <a:latin typeface="+mn-lt"/>
                          <a:ea typeface="+mn-ea"/>
                          <a:cs typeface="+mn-cs"/>
                        </a:rPr>
                        <a:t>Sugar Free …</a:t>
                      </a:r>
                    </a:p>
                  </a:txBody>
                  <a:tcPr anchor="ctr"/>
                </a:tc>
                <a:tc>
                  <a:txBody>
                    <a:bodyPr/>
                    <a:lstStyle/>
                    <a:p>
                      <a:pPr marL="0" algn="ctr" defTabSz="914400" rtl="0" eaLnBrk="1" fontAlgn="b" latinLnBrk="0" hangingPunct="1"/>
                      <a:r>
                        <a:rPr lang="en-US" sz="1800" b="0" kern="1200" dirty="0">
                          <a:solidFill>
                            <a:schemeClr val="tx1"/>
                          </a:solidFill>
                          <a:latin typeface="+mn-lt"/>
                          <a:ea typeface="+mn-ea"/>
                          <a:cs typeface="+mn-cs"/>
                        </a:rPr>
                        <a:t>51Q696oAVL</a:t>
                      </a:r>
                    </a:p>
                  </a:txBody>
                  <a:tcPr marL="9525" marR="9525" marT="9525" marB="0" anchor="ctr"/>
                </a:tc>
                <a:extLst>
                  <a:ext uri="{0D108BD9-81ED-4DB2-BD59-A6C34878D82A}">
                    <a16:rowId xmlns:a16="http://schemas.microsoft.com/office/drawing/2014/main" val="146263361"/>
                  </a:ext>
                </a:extLst>
              </a:tr>
              <a:tr h="341988">
                <a:tc>
                  <a:txBody>
                    <a:bodyPr/>
                    <a:lstStyle/>
                    <a:p>
                      <a:pPr marL="0" algn="ctr" defTabSz="914400" rtl="0" eaLnBrk="1" fontAlgn="b" latinLnBrk="0" hangingPunct="1"/>
                      <a:r>
                        <a:rPr lang="en-US" sz="1800" b="0" kern="1200" dirty="0">
                          <a:solidFill>
                            <a:schemeClr val="tx1"/>
                          </a:solidFill>
                          <a:latin typeface="+mn-lt"/>
                          <a:ea typeface="+mn-ea"/>
                          <a:cs typeface="+mn-cs"/>
                        </a:rPr>
                        <a:t>26.39</a:t>
                      </a:r>
                    </a:p>
                  </a:txBody>
                  <a:tcPr marL="9525" marR="9525" marT="9525" marB="0" anchor="ctr"/>
                </a:tc>
                <a:tc>
                  <a:txBody>
                    <a:bodyPr/>
                    <a:lstStyle/>
                    <a:p>
                      <a:pPr marL="0" algn="ctr" defTabSz="914400" rtl="0" eaLnBrk="1" latinLnBrk="0" hangingPunct="1"/>
                      <a:r>
                        <a:rPr lang="en-US" sz="1800" b="0" kern="1200" dirty="0">
                          <a:solidFill>
                            <a:schemeClr val="tx1"/>
                          </a:solidFill>
                          <a:latin typeface="+mn-lt"/>
                          <a:ea typeface="+mn-ea"/>
                          <a:cs typeface="+mn-cs"/>
                        </a:rPr>
                        <a:t>Health</a:t>
                      </a:r>
                    </a:p>
                  </a:txBody>
                  <a:tcPr anchor="ctr"/>
                </a:tc>
                <a:tc>
                  <a:txBody>
                    <a:bodyPr/>
                    <a:lstStyle/>
                    <a:p>
                      <a:pPr marL="0" algn="ctr" defTabSz="914400" rtl="0" eaLnBrk="1" latinLnBrk="0" hangingPunct="1"/>
                      <a:r>
                        <a:rPr lang="en-US" sz="1800" b="0" kern="1200" dirty="0">
                          <a:solidFill>
                            <a:schemeClr val="tx1"/>
                          </a:solidFill>
                          <a:latin typeface="+mn-lt"/>
                          <a:ea typeface="+mn-ea"/>
                          <a:cs typeface="+mn-cs"/>
                        </a:rPr>
                        <a:t>Sports Recovery …</a:t>
                      </a:r>
                    </a:p>
                  </a:txBody>
                  <a:tcPr anchor="ctr"/>
                </a:tc>
                <a:tc>
                  <a:txBody>
                    <a:bodyPr/>
                    <a:lstStyle/>
                    <a:p>
                      <a:pPr marL="0" algn="ctr" defTabSz="914400" rtl="0" eaLnBrk="1" fontAlgn="b" latinLnBrk="0" hangingPunct="1"/>
                      <a:r>
                        <a:rPr lang="en-US" sz="1800" b="0" kern="1200" dirty="0">
                          <a:solidFill>
                            <a:schemeClr val="tx1"/>
                          </a:solidFill>
                          <a:latin typeface="+mn-lt"/>
                          <a:ea typeface="+mn-ea"/>
                          <a:cs typeface="+mn-cs"/>
                        </a:rPr>
                        <a:t>31WGV435lL</a:t>
                      </a:r>
                    </a:p>
                  </a:txBody>
                  <a:tcPr marL="9525" marR="9525" marT="9525" marB="0" anchor="ctr"/>
                </a:tc>
                <a:extLst>
                  <a:ext uri="{0D108BD9-81ED-4DB2-BD59-A6C34878D82A}">
                    <a16:rowId xmlns:a16="http://schemas.microsoft.com/office/drawing/2014/main" val="1209902434"/>
                  </a:ext>
                </a:extLst>
              </a:tr>
              <a:tr h="341988">
                <a:tc>
                  <a:txBody>
                    <a:bodyPr/>
                    <a:lstStyle/>
                    <a:p>
                      <a:pPr marL="0" algn="ctr" defTabSz="914400" rtl="0" eaLnBrk="1" fontAlgn="b" latinLnBrk="0" hangingPunct="1"/>
                      <a:r>
                        <a:rPr lang="en-US" sz="1800" b="0" kern="1200" dirty="0">
                          <a:solidFill>
                            <a:schemeClr val="tx1"/>
                          </a:solidFill>
                          <a:latin typeface="+mn-lt"/>
                          <a:ea typeface="+mn-ea"/>
                          <a:cs typeface="+mn-cs"/>
                        </a:rPr>
                        <a:t>9.79</a:t>
                      </a:r>
                    </a:p>
                  </a:txBody>
                  <a:tcPr marL="9525" marR="9525" marT="9525" marB="0" anchor="ctr"/>
                </a:tc>
                <a:tc>
                  <a:txBody>
                    <a:bodyPr/>
                    <a:lstStyle/>
                    <a:p>
                      <a:pPr marL="0" algn="ctr" defTabSz="914400" rtl="0" eaLnBrk="1" latinLnBrk="0" hangingPunct="1"/>
                      <a:r>
                        <a:rPr lang="en-US" sz="1800" b="0" kern="1200" dirty="0">
                          <a:solidFill>
                            <a:schemeClr val="tx1"/>
                          </a:solidFill>
                          <a:latin typeface="+mn-lt"/>
                          <a:ea typeface="+mn-ea"/>
                          <a:cs typeface="+mn-cs"/>
                        </a:rPr>
                        <a:t>Grocery</a:t>
                      </a:r>
                    </a:p>
                  </a:txBody>
                  <a:tcPr anchor="ctr"/>
                </a:tc>
                <a:tc>
                  <a:txBody>
                    <a:bodyPr/>
                    <a:lstStyle/>
                    <a:p>
                      <a:pPr marL="0" algn="ctr" defTabSz="914400" rtl="0" eaLnBrk="1" latinLnBrk="0" hangingPunct="1"/>
                      <a:r>
                        <a:rPr lang="en-US" sz="1800" b="0" kern="1200" dirty="0">
                          <a:solidFill>
                            <a:schemeClr val="tx1"/>
                          </a:solidFill>
                          <a:latin typeface="+mn-lt"/>
                          <a:ea typeface="+mn-ea"/>
                          <a:cs typeface="+mn-cs"/>
                        </a:rPr>
                        <a:t>Simple Jam…</a:t>
                      </a:r>
                    </a:p>
                  </a:txBody>
                  <a:tcPr anchor="ctr"/>
                </a:tc>
                <a:tc>
                  <a:txBody>
                    <a:bodyPr/>
                    <a:lstStyle/>
                    <a:p>
                      <a:pPr marL="0" algn="ctr" defTabSz="914400" rtl="0" eaLnBrk="1" fontAlgn="b" latinLnBrk="0" hangingPunct="1"/>
                      <a:r>
                        <a:rPr lang="en-US" sz="1800" b="0" kern="1200" dirty="0">
                          <a:solidFill>
                            <a:schemeClr val="tx1"/>
                          </a:solidFill>
                          <a:latin typeface="+mn-lt"/>
                          <a:ea typeface="+mn-ea"/>
                          <a:cs typeface="+mn-cs"/>
                        </a:rPr>
                        <a:t>41c3R441GfL</a:t>
                      </a:r>
                    </a:p>
                  </a:txBody>
                  <a:tcPr marL="9525" marR="9525" marT="9525" marB="0" anchor="ctr"/>
                </a:tc>
                <a:extLst>
                  <a:ext uri="{0D108BD9-81ED-4DB2-BD59-A6C34878D82A}">
                    <a16:rowId xmlns:a16="http://schemas.microsoft.com/office/drawing/2014/main" val="1248750244"/>
                  </a:ext>
                </a:extLst>
              </a:tr>
              <a:tr h="341988">
                <a:tc>
                  <a:txBody>
                    <a:bodyPr/>
                    <a:lstStyle/>
                    <a:p>
                      <a:pPr marL="0" algn="ctr" defTabSz="914400" rtl="0" eaLnBrk="1" fontAlgn="b" latinLnBrk="0" hangingPunct="1"/>
                      <a:r>
                        <a:rPr lang="en-US" sz="1800" b="0" kern="1200" dirty="0">
                          <a:solidFill>
                            <a:schemeClr val="tx1"/>
                          </a:solidFill>
                          <a:latin typeface="+mn-lt"/>
                          <a:ea typeface="+mn-ea"/>
                          <a:cs typeface="+mn-cs"/>
                        </a:rPr>
                        <a:t>49</a:t>
                      </a:r>
                    </a:p>
                  </a:txBody>
                  <a:tcPr marL="9525" marR="9525" marT="9525" marB="0" anchor="ctr"/>
                </a:tc>
                <a:tc>
                  <a:txBody>
                    <a:bodyPr/>
                    <a:lstStyle/>
                    <a:p>
                      <a:pPr marL="0" algn="ctr" defTabSz="914400" rtl="0" eaLnBrk="1" latinLnBrk="0" hangingPunct="1"/>
                      <a:r>
                        <a:rPr lang="en-US" sz="1800" b="0" kern="1200" dirty="0">
                          <a:solidFill>
                            <a:schemeClr val="tx1"/>
                          </a:solidFill>
                          <a:latin typeface="+mn-lt"/>
                          <a:ea typeface="+mn-ea"/>
                          <a:cs typeface="+mn-cs"/>
                        </a:rPr>
                        <a:t>Beauty</a:t>
                      </a:r>
                    </a:p>
                  </a:txBody>
                  <a:tcPr anchor="ctr"/>
                </a:tc>
                <a:tc>
                  <a:txBody>
                    <a:bodyPr/>
                    <a:lstStyle/>
                    <a:p>
                      <a:pPr marL="0" algn="ctr" defTabSz="914400" rtl="0" eaLnBrk="1" latinLnBrk="0" hangingPunct="1"/>
                      <a:r>
                        <a:rPr lang="en-US" sz="1800" b="0" kern="1200" dirty="0">
                          <a:solidFill>
                            <a:schemeClr val="tx1"/>
                          </a:solidFill>
                          <a:latin typeface="+mn-lt"/>
                          <a:ea typeface="+mn-ea"/>
                          <a:cs typeface="+mn-cs"/>
                        </a:rPr>
                        <a:t>Therapy Oil …</a:t>
                      </a:r>
                    </a:p>
                  </a:txBody>
                  <a:tcPr anchor="ctr"/>
                </a:tc>
                <a:tc>
                  <a:txBody>
                    <a:bodyPr/>
                    <a:lstStyle/>
                    <a:p>
                      <a:pPr marL="0" algn="ctr" defTabSz="914400" rtl="0" eaLnBrk="1" fontAlgn="b" latinLnBrk="0" hangingPunct="1"/>
                      <a:r>
                        <a:rPr lang="en-US" sz="1800" b="0" kern="1200" dirty="0">
                          <a:solidFill>
                            <a:schemeClr val="tx1"/>
                          </a:solidFill>
                          <a:latin typeface="+mn-lt"/>
                          <a:ea typeface="+mn-ea"/>
                          <a:cs typeface="+mn-cs"/>
                        </a:rPr>
                        <a:t>51Mv1232QK</a:t>
                      </a:r>
                    </a:p>
                  </a:txBody>
                  <a:tcPr marL="9525" marR="9525" marT="9525" marB="0" anchor="ctr"/>
                </a:tc>
                <a:extLst>
                  <a:ext uri="{0D108BD9-81ED-4DB2-BD59-A6C34878D82A}">
                    <a16:rowId xmlns:a16="http://schemas.microsoft.com/office/drawing/2014/main" val="2810709739"/>
                  </a:ext>
                </a:extLst>
              </a:tr>
            </a:tbl>
          </a:graphicData>
        </a:graphic>
      </p:graphicFrame>
      <p:sp>
        <p:nvSpPr>
          <p:cNvPr id="8" name="Callout: Create resources" descr="This box points to the column &quot;imgID&quot; in the data table.">
            <a:extLst>
              <a:ext uri="{FF2B5EF4-FFF2-40B4-BE49-F238E27FC236}">
                <a16:creationId xmlns:a16="http://schemas.microsoft.com/office/drawing/2014/main" id="{C01BF25D-E99E-804B-85EC-28B8B449C481}"/>
              </a:ext>
              <a:ext uri="{C183D7F6-B498-43B3-948B-1728B52AA6E4}">
                <adec:decorative xmlns:adec="http://schemas.microsoft.com/office/drawing/2017/decorative" val="0"/>
              </a:ext>
            </a:extLst>
          </p:cNvPr>
          <p:cNvSpPr/>
          <p:nvPr/>
        </p:nvSpPr>
        <p:spPr>
          <a:xfrm>
            <a:off x="8630611" y="3515498"/>
            <a:ext cx="1180651" cy="424293"/>
          </a:xfrm>
          <a:prstGeom prst="borderCallout1">
            <a:avLst>
              <a:gd name="adj1" fmla="val 101925"/>
              <a:gd name="adj2" fmla="val 48950"/>
              <a:gd name="adj3" fmla="val 167177"/>
              <a:gd name="adj4" fmla="val 48817"/>
            </a:avLst>
          </a:prstGeom>
          <a:solidFill>
            <a:schemeClr val="accent5"/>
          </a:solidFill>
          <a:ln w="63500">
            <a:solidFill>
              <a:schemeClr val="accent5"/>
            </a:solidFill>
            <a:headEnd w="med" len="med"/>
            <a:tailEnd type="triangle"/>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2"/>
                </a:solidFill>
              </a:rPr>
              <a:t>Image</a:t>
            </a:r>
          </a:p>
        </p:txBody>
      </p:sp>
      <p:sp>
        <p:nvSpPr>
          <p:cNvPr id="15" name="Callout: Colors menu" descr="This box points to the column &quot;Sale Price&quot; on the data table">
            <a:extLst>
              <a:ext uri="{FF2B5EF4-FFF2-40B4-BE49-F238E27FC236}">
                <a16:creationId xmlns:a16="http://schemas.microsoft.com/office/drawing/2014/main" id="{241F86E3-D922-3744-8C18-503EA010757A}"/>
              </a:ext>
              <a:ext uri="{C183D7F6-B498-43B3-948B-1728B52AA6E4}">
                <adec:decorative xmlns:adec="http://schemas.microsoft.com/office/drawing/2017/decorative" val="0"/>
              </a:ext>
            </a:extLst>
          </p:cNvPr>
          <p:cNvSpPr/>
          <p:nvPr/>
        </p:nvSpPr>
        <p:spPr>
          <a:xfrm>
            <a:off x="3361038" y="3531829"/>
            <a:ext cx="1294579" cy="424294"/>
          </a:xfrm>
          <a:prstGeom prst="borderCallout1">
            <a:avLst>
              <a:gd name="adj1" fmla="val -1615"/>
              <a:gd name="adj2" fmla="val 53152"/>
              <a:gd name="adj3" fmla="val 155413"/>
              <a:gd name="adj4" fmla="val 54298"/>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solidFill>
                  <a:schemeClr val="bg1"/>
                </a:solidFill>
              </a:rPr>
              <a:t>Label</a:t>
            </a:r>
          </a:p>
        </p:txBody>
      </p:sp>
      <p:sp>
        <p:nvSpPr>
          <p:cNvPr id="16" name="Callout: Create resources" descr="This box points to &quot;Description&quot; on the data table.">
            <a:extLst>
              <a:ext uri="{FF2B5EF4-FFF2-40B4-BE49-F238E27FC236}">
                <a16:creationId xmlns:a16="http://schemas.microsoft.com/office/drawing/2014/main" id="{45F686D8-23D0-0048-9C24-F46317A44ED6}"/>
              </a:ext>
              <a:ext uri="{C183D7F6-B498-43B3-948B-1728B52AA6E4}">
                <adec:decorative xmlns:adec="http://schemas.microsoft.com/office/drawing/2017/decorative" val="0"/>
              </a:ext>
            </a:extLst>
          </p:cNvPr>
          <p:cNvSpPr/>
          <p:nvPr/>
        </p:nvSpPr>
        <p:spPr>
          <a:xfrm>
            <a:off x="6829814" y="3527855"/>
            <a:ext cx="1180651" cy="424293"/>
          </a:xfrm>
          <a:prstGeom prst="borderCallout1">
            <a:avLst>
              <a:gd name="adj1" fmla="val 101925"/>
              <a:gd name="adj2" fmla="val 48950"/>
              <a:gd name="adj3" fmla="val 167177"/>
              <a:gd name="adj4" fmla="val 48817"/>
            </a:avLst>
          </a:prstGeom>
          <a:solidFill>
            <a:schemeClr val="accent5"/>
          </a:solidFill>
          <a:ln w="63500">
            <a:solidFill>
              <a:schemeClr val="accent5"/>
            </a:solidFill>
            <a:headEnd w="med" len="med"/>
            <a:tailEnd type="triangle"/>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2"/>
                </a:solidFill>
              </a:rPr>
              <a:t>Text</a:t>
            </a:r>
          </a:p>
        </p:txBody>
      </p:sp>
      <p:sp>
        <p:nvSpPr>
          <p:cNvPr id="17" name="Callout: Create resources" descr="This box points to &quot;Type&quot; on the data table.">
            <a:extLst>
              <a:ext uri="{FF2B5EF4-FFF2-40B4-BE49-F238E27FC236}">
                <a16:creationId xmlns:a16="http://schemas.microsoft.com/office/drawing/2014/main" id="{80B16311-4E73-1944-92C5-4A4A8FBB5ABB}"/>
              </a:ext>
              <a:ext uri="{C183D7F6-B498-43B3-948B-1728B52AA6E4}">
                <adec:decorative xmlns:adec="http://schemas.microsoft.com/office/drawing/2017/decorative" val="0"/>
              </a:ext>
            </a:extLst>
          </p:cNvPr>
          <p:cNvSpPr/>
          <p:nvPr/>
        </p:nvSpPr>
        <p:spPr>
          <a:xfrm>
            <a:off x="5150389" y="3531828"/>
            <a:ext cx="1180651" cy="424293"/>
          </a:xfrm>
          <a:prstGeom prst="borderCallout1">
            <a:avLst>
              <a:gd name="adj1" fmla="val 101925"/>
              <a:gd name="adj2" fmla="val 48950"/>
              <a:gd name="adj3" fmla="val 167177"/>
              <a:gd name="adj4" fmla="val 48817"/>
            </a:avLst>
          </a:prstGeom>
          <a:solidFill>
            <a:schemeClr val="accent5"/>
          </a:solidFill>
          <a:ln w="63500">
            <a:solidFill>
              <a:schemeClr val="accent5"/>
            </a:solidFill>
            <a:headEnd w="med" len="med"/>
            <a:tailEnd type="triangle"/>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2"/>
                </a:solidFill>
              </a:rPr>
              <a:t>Tabular</a:t>
            </a:r>
          </a:p>
        </p:txBody>
      </p:sp>
      <p:sp>
        <p:nvSpPr>
          <p:cNvPr id="18" name="Callout: Create resources" descr="This box points to the three features, &quot;Tabular&quot;, &quot;Text&quot;, and &quot;Image&quot;">
            <a:extLst>
              <a:ext uri="{FF2B5EF4-FFF2-40B4-BE49-F238E27FC236}">
                <a16:creationId xmlns:a16="http://schemas.microsoft.com/office/drawing/2014/main" id="{CFC35356-BC90-3F49-9497-E5A4FE45D169}"/>
              </a:ext>
              <a:ext uri="{C183D7F6-B498-43B3-948B-1728B52AA6E4}">
                <adec:decorative xmlns:adec="http://schemas.microsoft.com/office/drawing/2017/decorative" val="0"/>
              </a:ext>
            </a:extLst>
          </p:cNvPr>
          <p:cNvSpPr/>
          <p:nvPr/>
        </p:nvSpPr>
        <p:spPr>
          <a:xfrm>
            <a:off x="6670282" y="2781007"/>
            <a:ext cx="1499713" cy="424293"/>
          </a:xfrm>
          <a:prstGeom prst="borderCallout1">
            <a:avLst>
              <a:gd name="adj1" fmla="val 101925"/>
              <a:gd name="adj2" fmla="val 48950"/>
              <a:gd name="adj3" fmla="val 170408"/>
              <a:gd name="adj4" fmla="val 48817"/>
            </a:avLst>
          </a:prstGeom>
          <a:solidFill>
            <a:schemeClr val="accent5"/>
          </a:solidFill>
          <a:ln w="44450">
            <a:solidFill>
              <a:schemeClr val="accent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bg2"/>
                </a:solidFill>
              </a:rPr>
              <a:t>Multimodal</a:t>
            </a:r>
          </a:p>
        </p:txBody>
      </p:sp>
      <p:sp>
        <p:nvSpPr>
          <p:cNvPr id="19" name="Right Bracket 18">
            <a:extLst>
              <a:ext uri="{FF2B5EF4-FFF2-40B4-BE49-F238E27FC236}">
                <a16:creationId xmlns:a16="http://schemas.microsoft.com/office/drawing/2014/main" id="{0F0891DB-8E94-614D-A2A9-7B2181B68AB6}"/>
              </a:ext>
            </a:extLst>
          </p:cNvPr>
          <p:cNvSpPr/>
          <p:nvPr/>
        </p:nvSpPr>
        <p:spPr>
          <a:xfrm rot="16200000">
            <a:off x="7388850" y="1734476"/>
            <a:ext cx="149264" cy="3459895"/>
          </a:xfrm>
          <a:prstGeom prst="rightBracket">
            <a:avLst>
              <a:gd name="adj" fmla="val 0"/>
            </a:avLst>
          </a:prstGeom>
          <a:ln w="444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15211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3B034EC-C7CD-AA43-906A-DCD070EBB9F8}"/>
              </a:ext>
            </a:extLst>
          </p:cNvPr>
          <p:cNvSpPr txBox="1">
            <a:spLocks/>
          </p:cNvSpPr>
          <p:nvPr/>
        </p:nvSpPr>
        <p:spPr>
          <a:xfrm>
            <a:off x="372207" y="192073"/>
            <a:ext cx="10515600" cy="992183"/>
          </a:xfrm>
          <a:prstGeom prst="rect">
            <a:avLst/>
          </a:prstGeom>
        </p:spPr>
        <p:txBody>
          <a:bodyPr vert="horz" anchor="ctr">
            <a:normAutofit/>
          </a:bodyPr>
          <a:lstStyle>
            <a:lvl1pPr algn="l" defTabSz="914400" rtl="0" eaLnBrk="1" latinLnBrk="0" hangingPunct="1">
              <a:lnSpc>
                <a:spcPct val="90000"/>
              </a:lnSpc>
              <a:spcBef>
                <a:spcPct val="0"/>
              </a:spcBef>
              <a:buNone/>
              <a:defRPr sz="4200" b="1" i="0" kern="1200" baseline="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pPr>
              <a:lnSpc>
                <a:spcPct val="80000"/>
              </a:lnSpc>
            </a:pPr>
            <a:endParaRPr lang="en-US" b="0" dirty="0"/>
          </a:p>
        </p:txBody>
      </p:sp>
      <p:sp>
        <p:nvSpPr>
          <p:cNvPr id="2" name="Title 1">
            <a:extLst>
              <a:ext uri="{FF2B5EF4-FFF2-40B4-BE49-F238E27FC236}">
                <a16:creationId xmlns:a16="http://schemas.microsoft.com/office/drawing/2014/main" id="{BDB1AE66-AE35-A040-98C0-AC8FFD0BE221}"/>
              </a:ext>
            </a:extLst>
          </p:cNvPr>
          <p:cNvSpPr>
            <a:spLocks noGrp="1"/>
          </p:cNvSpPr>
          <p:nvPr>
            <p:ph type="title" idx="1"/>
          </p:nvPr>
        </p:nvSpPr>
        <p:spPr/>
        <p:txBody>
          <a:bodyPr>
            <a:normAutofit fontScale="90000"/>
          </a:bodyPr>
          <a:lstStyle/>
          <a:p>
            <a:r>
              <a:rPr lang="en-US" dirty="0"/>
              <a:t>Source graphic: Types of machine learning problems</a:t>
            </a:r>
          </a:p>
        </p:txBody>
      </p:sp>
      <p:sp>
        <p:nvSpPr>
          <p:cNvPr id="3" name="Slide Number Placeholder 2">
            <a:extLst>
              <a:ext uri="{FF2B5EF4-FFF2-40B4-BE49-F238E27FC236}">
                <a16:creationId xmlns:a16="http://schemas.microsoft.com/office/drawing/2014/main" id="{1340C478-8188-40F2-B652-E112B00057C4}"/>
              </a:ext>
            </a:extLst>
          </p:cNvPr>
          <p:cNvSpPr>
            <a:spLocks noGrp="1"/>
          </p:cNvSpPr>
          <p:nvPr>
            <p:ph type="sldNum" idx="97"/>
          </p:nvPr>
        </p:nvSpPr>
        <p:spPr/>
        <p:txBody>
          <a:bodyPr/>
          <a:lstStyle/>
          <a:p>
            <a:fld id="{86A8BF56-6CB3-514C-9A64-F39D95C9E25B}" type="slidenum">
              <a:rPr lang="en-US" smtClean="0"/>
              <a:t>52</a:t>
            </a:fld>
            <a:endParaRPr lang="en-US" dirty="0"/>
          </a:p>
        </p:txBody>
      </p:sp>
      <p:grpSp>
        <p:nvGrpSpPr>
          <p:cNvPr id="8" name="Group 7">
            <a:extLst>
              <a:ext uri="{FF2B5EF4-FFF2-40B4-BE49-F238E27FC236}">
                <a16:creationId xmlns:a16="http://schemas.microsoft.com/office/drawing/2014/main" id="{3094EBA2-2E90-4883-BF31-4D9C15045182}"/>
              </a:ext>
            </a:extLst>
          </p:cNvPr>
          <p:cNvGrpSpPr/>
          <p:nvPr/>
        </p:nvGrpSpPr>
        <p:grpSpPr>
          <a:xfrm>
            <a:off x="5109755" y="1830149"/>
            <a:ext cx="5906534" cy="2014597"/>
            <a:chOff x="5109755" y="1830149"/>
            <a:chExt cx="5906534" cy="2014597"/>
          </a:xfrm>
        </p:grpSpPr>
        <p:cxnSp>
          <p:nvCxnSpPr>
            <p:cNvPr id="61" name="Straight Connector 60">
              <a:extLst>
                <a:ext uri="{FF2B5EF4-FFF2-40B4-BE49-F238E27FC236}">
                  <a16:creationId xmlns:a16="http://schemas.microsoft.com/office/drawing/2014/main" id="{604728BB-A9A6-4A78-85D7-945AB0D28D02}"/>
                </a:ext>
                <a:ext uri="{C183D7F6-B498-43B3-948B-1728B52AA6E4}">
                  <adec:decorative xmlns:adec="http://schemas.microsoft.com/office/drawing/2017/decorative" val="1"/>
                </a:ext>
              </a:extLst>
            </p:cNvPr>
            <p:cNvCxnSpPr>
              <a:cxnSpLocks/>
              <a:stCxn id="78" idx="2"/>
              <a:endCxn id="62" idx="0"/>
            </p:cNvCxnSpPr>
            <p:nvPr/>
          </p:nvCxnSpPr>
          <p:spPr>
            <a:xfrm>
              <a:off x="9336021" y="2861042"/>
              <a:ext cx="1680268" cy="983704"/>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id="{5C950A8C-D49E-4E2A-9509-2D6C8DA8A3A7}"/>
                </a:ext>
                <a:ext uri="{C183D7F6-B498-43B3-948B-1728B52AA6E4}">
                  <adec:decorative xmlns:adec="http://schemas.microsoft.com/office/drawing/2017/decorative" val="1"/>
                </a:ext>
              </a:extLst>
            </p:cNvPr>
            <p:cNvCxnSpPr>
              <a:cxnSpLocks/>
              <a:stCxn id="78" idx="2"/>
              <a:endCxn id="67" idx="0"/>
            </p:cNvCxnSpPr>
            <p:nvPr/>
          </p:nvCxnSpPr>
          <p:spPr>
            <a:xfrm flipH="1">
              <a:off x="9320213" y="2861042"/>
              <a:ext cx="15808" cy="983704"/>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87" name="Straight Connector 86">
              <a:extLst>
                <a:ext uri="{FF2B5EF4-FFF2-40B4-BE49-F238E27FC236}">
                  <a16:creationId xmlns:a16="http://schemas.microsoft.com/office/drawing/2014/main" id="{19919E98-455E-478A-B47F-AEDC66BBEB65}"/>
                </a:ext>
                <a:ext uri="{C183D7F6-B498-43B3-948B-1728B52AA6E4}">
                  <adec:decorative xmlns:adec="http://schemas.microsoft.com/office/drawing/2017/decorative" val="1"/>
                </a:ext>
              </a:extLst>
            </p:cNvPr>
            <p:cNvCxnSpPr>
              <a:cxnSpLocks/>
              <a:stCxn id="78" idx="2"/>
              <a:endCxn id="66" idx="0"/>
            </p:cNvCxnSpPr>
            <p:nvPr/>
          </p:nvCxnSpPr>
          <p:spPr>
            <a:xfrm flipH="1">
              <a:off x="7179369" y="2861042"/>
              <a:ext cx="2156652" cy="983704"/>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cxnSp>
          <p:nvCxnSpPr>
            <p:cNvPr id="90" name="Straight Connector 89">
              <a:extLst>
                <a:ext uri="{FF2B5EF4-FFF2-40B4-BE49-F238E27FC236}">
                  <a16:creationId xmlns:a16="http://schemas.microsoft.com/office/drawing/2014/main" id="{5577134B-0EB1-4963-BA8B-5CE5571F1A25}"/>
                </a:ext>
                <a:ext uri="{C183D7F6-B498-43B3-948B-1728B52AA6E4}">
                  <adec:decorative xmlns:adec="http://schemas.microsoft.com/office/drawing/2017/decorative" val="1"/>
                </a:ext>
              </a:extLst>
            </p:cNvPr>
            <p:cNvCxnSpPr>
              <a:cxnSpLocks/>
              <a:stCxn id="78" idx="2"/>
              <a:endCxn id="60" idx="0"/>
            </p:cNvCxnSpPr>
            <p:nvPr/>
          </p:nvCxnSpPr>
          <p:spPr>
            <a:xfrm flipH="1">
              <a:off x="5109755" y="2861042"/>
              <a:ext cx="4226266" cy="983704"/>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sp>
          <p:nvSpPr>
            <p:cNvPr id="78" name="Rounded Rectangle 77">
              <a:extLst>
                <a:ext uri="{FF2B5EF4-FFF2-40B4-BE49-F238E27FC236}">
                  <a16:creationId xmlns:a16="http://schemas.microsoft.com/office/drawing/2014/main" id="{30212A1F-B198-CB4D-96ED-F8B4FE486F52}"/>
                </a:ext>
              </a:extLst>
            </p:cNvPr>
            <p:cNvSpPr/>
            <p:nvPr/>
          </p:nvSpPr>
          <p:spPr>
            <a:xfrm>
              <a:off x="7788978" y="1830149"/>
              <a:ext cx="3094086" cy="1030893"/>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Unsupervised learning</a:t>
              </a:r>
            </a:p>
          </p:txBody>
        </p:sp>
      </p:grpSp>
      <p:grpSp>
        <p:nvGrpSpPr>
          <p:cNvPr id="9" name="Group 8">
            <a:extLst>
              <a:ext uri="{FF2B5EF4-FFF2-40B4-BE49-F238E27FC236}">
                <a16:creationId xmlns:a16="http://schemas.microsoft.com/office/drawing/2014/main" id="{8406C123-34DB-4104-94AA-282C6D1DAAF5}"/>
              </a:ext>
            </a:extLst>
          </p:cNvPr>
          <p:cNvGrpSpPr/>
          <p:nvPr/>
        </p:nvGrpSpPr>
        <p:grpSpPr>
          <a:xfrm>
            <a:off x="1342836" y="1830149"/>
            <a:ext cx="7977377" cy="2014597"/>
            <a:chOff x="1342836" y="1830149"/>
            <a:chExt cx="7977377" cy="2014597"/>
          </a:xfrm>
        </p:grpSpPr>
        <p:cxnSp>
          <p:nvCxnSpPr>
            <p:cNvPr id="57" name="Straight Connector 56">
              <a:extLst>
                <a:ext uri="{FF2B5EF4-FFF2-40B4-BE49-F238E27FC236}">
                  <a16:creationId xmlns:a16="http://schemas.microsoft.com/office/drawing/2014/main" id="{762B9F40-4E08-4E00-B891-0CA4DDC1D181}"/>
                </a:ext>
                <a:ext uri="{C183D7F6-B498-43B3-948B-1728B52AA6E4}">
                  <adec:decorative xmlns:adec="http://schemas.microsoft.com/office/drawing/2017/decorative" val="1"/>
                </a:ext>
              </a:extLst>
            </p:cNvPr>
            <p:cNvCxnSpPr>
              <a:cxnSpLocks/>
              <a:stCxn id="83" idx="2"/>
              <a:endCxn id="63" idx="0"/>
            </p:cNvCxnSpPr>
            <p:nvPr/>
          </p:nvCxnSpPr>
          <p:spPr>
            <a:xfrm flipH="1">
              <a:off x="1342836" y="2861042"/>
              <a:ext cx="1946768" cy="983704"/>
            </a:xfrm>
            <a:prstGeom prst="line">
              <a:avLst/>
            </a:prstGeom>
            <a:solidFill>
              <a:schemeClr val="tx1"/>
            </a:solidFill>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6EDD83-CB30-48E8-89C0-C21CB2A67839}"/>
                </a:ext>
                <a:ext uri="{C183D7F6-B498-43B3-948B-1728B52AA6E4}">
                  <adec:decorative xmlns:adec="http://schemas.microsoft.com/office/drawing/2017/decorative" val="1"/>
                </a:ext>
              </a:extLst>
            </p:cNvPr>
            <p:cNvCxnSpPr>
              <a:cxnSpLocks/>
              <a:stCxn id="83" idx="2"/>
              <a:endCxn id="59" idx="0"/>
            </p:cNvCxnSpPr>
            <p:nvPr/>
          </p:nvCxnSpPr>
          <p:spPr>
            <a:xfrm>
              <a:off x="3289604" y="2861042"/>
              <a:ext cx="1527" cy="983704"/>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696FE1E5-B20A-4D72-971A-CF6E1E30DC0A}"/>
                </a:ext>
                <a:ext uri="{C183D7F6-B498-43B3-948B-1728B52AA6E4}">
                  <adec:decorative xmlns:adec="http://schemas.microsoft.com/office/drawing/2017/decorative" val="1"/>
                </a:ext>
              </a:extLst>
            </p:cNvPr>
            <p:cNvCxnSpPr>
              <a:cxnSpLocks/>
              <a:stCxn id="83" idx="2"/>
              <a:endCxn id="60" idx="0"/>
            </p:cNvCxnSpPr>
            <p:nvPr/>
          </p:nvCxnSpPr>
          <p:spPr>
            <a:xfrm>
              <a:off x="3289604" y="2861042"/>
              <a:ext cx="1820151" cy="983704"/>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DF0F2010-FF4C-4F2F-8A7D-10AC0DFBDB41}"/>
                </a:ext>
                <a:ext uri="{C183D7F6-B498-43B3-948B-1728B52AA6E4}">
                  <adec:decorative xmlns:adec="http://schemas.microsoft.com/office/drawing/2017/decorative" val="1"/>
                </a:ext>
              </a:extLst>
            </p:cNvPr>
            <p:cNvCxnSpPr>
              <a:cxnSpLocks/>
              <a:stCxn id="83" idx="2"/>
              <a:endCxn id="66" idx="0"/>
            </p:cNvCxnSpPr>
            <p:nvPr/>
          </p:nvCxnSpPr>
          <p:spPr>
            <a:xfrm>
              <a:off x="3289604" y="2861042"/>
              <a:ext cx="3889765" cy="983704"/>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2FBA3E4D-8FE7-4BC8-9F36-7E75409885B9}"/>
                </a:ext>
                <a:ext uri="{C183D7F6-B498-43B3-948B-1728B52AA6E4}">
                  <adec:decorative xmlns:adec="http://schemas.microsoft.com/office/drawing/2017/decorative" val="1"/>
                </a:ext>
              </a:extLst>
            </p:cNvPr>
            <p:cNvCxnSpPr>
              <a:cxnSpLocks/>
              <a:stCxn id="83" idx="2"/>
              <a:endCxn id="67" idx="0"/>
            </p:cNvCxnSpPr>
            <p:nvPr/>
          </p:nvCxnSpPr>
          <p:spPr>
            <a:xfrm>
              <a:off x="3289604" y="2861042"/>
              <a:ext cx="6030609" cy="983704"/>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sp>
          <p:nvSpPr>
            <p:cNvPr id="83" name="Rounded Rectangle 82" descr="Supervised learning connects to Regression, Classification, Ranking, Recommendation, and Anomaly Detection.&#10;">
              <a:extLst>
                <a:ext uri="{FF2B5EF4-FFF2-40B4-BE49-F238E27FC236}">
                  <a16:creationId xmlns:a16="http://schemas.microsoft.com/office/drawing/2014/main" id="{CA5E66D7-F12D-4045-8653-E8A8DD8F55A2}"/>
                </a:ext>
              </a:extLst>
            </p:cNvPr>
            <p:cNvSpPr/>
            <p:nvPr/>
          </p:nvSpPr>
          <p:spPr>
            <a:xfrm>
              <a:off x="1742561" y="1830149"/>
              <a:ext cx="3094086" cy="103089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Supervised learning</a:t>
              </a:r>
            </a:p>
          </p:txBody>
        </p:sp>
      </p:grpSp>
      <p:sp>
        <p:nvSpPr>
          <p:cNvPr id="60" name="Rounded Rectangle 81">
            <a:extLst>
              <a:ext uri="{FF2B5EF4-FFF2-40B4-BE49-F238E27FC236}">
                <a16:creationId xmlns:a16="http://schemas.microsoft.com/office/drawing/2014/main" id="{9DFB27B0-D4DC-43D2-996B-D61235E9769A}"/>
              </a:ext>
            </a:extLst>
          </p:cNvPr>
          <p:cNvSpPr/>
          <p:nvPr/>
        </p:nvSpPr>
        <p:spPr>
          <a:xfrm>
            <a:off x="4474598" y="3844746"/>
            <a:ext cx="1270313"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Ranking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2" name="Rounded Rectangle 86">
            <a:extLst>
              <a:ext uri="{FF2B5EF4-FFF2-40B4-BE49-F238E27FC236}">
                <a16:creationId xmlns:a16="http://schemas.microsoft.com/office/drawing/2014/main" id="{E85FE662-3464-429F-9A7B-3DE9610402D0}"/>
              </a:ext>
            </a:extLst>
          </p:cNvPr>
          <p:cNvSpPr/>
          <p:nvPr/>
        </p:nvSpPr>
        <p:spPr>
          <a:xfrm>
            <a:off x="10339866" y="3844746"/>
            <a:ext cx="1352845"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6" name="Rounded Rectangle 81">
            <a:extLst>
              <a:ext uri="{FF2B5EF4-FFF2-40B4-BE49-F238E27FC236}">
                <a16:creationId xmlns:a16="http://schemas.microsoft.com/office/drawing/2014/main" id="{22921B1C-6B44-497D-8689-1C8087ADAFFA}"/>
              </a:ext>
            </a:extLst>
          </p:cNvPr>
          <p:cNvSpPr/>
          <p:nvPr/>
        </p:nvSpPr>
        <p:spPr>
          <a:xfrm>
            <a:off x="6058178" y="3844746"/>
            <a:ext cx="2242381"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Recommendation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67" name="Rounded Rectangle 86">
            <a:extLst>
              <a:ext uri="{FF2B5EF4-FFF2-40B4-BE49-F238E27FC236}">
                <a16:creationId xmlns:a16="http://schemas.microsoft.com/office/drawing/2014/main" id="{3C2857F6-656D-4B4D-BC32-4510653F822D}"/>
              </a:ext>
            </a:extLst>
          </p:cNvPr>
          <p:cNvSpPr/>
          <p:nvPr/>
        </p:nvSpPr>
        <p:spPr>
          <a:xfrm>
            <a:off x="8613826" y="3844746"/>
            <a:ext cx="1412774"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Anomaly detection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nvGrpSpPr>
          <p:cNvPr id="11" name="Group 10">
            <a:extLst>
              <a:ext uri="{FF2B5EF4-FFF2-40B4-BE49-F238E27FC236}">
                <a16:creationId xmlns:a16="http://schemas.microsoft.com/office/drawing/2014/main" id="{24178CC7-B29D-45F5-9B88-ABF2E9F7A491}"/>
              </a:ext>
            </a:extLst>
          </p:cNvPr>
          <p:cNvGrpSpPr/>
          <p:nvPr/>
        </p:nvGrpSpPr>
        <p:grpSpPr>
          <a:xfrm>
            <a:off x="583486" y="3844746"/>
            <a:ext cx="3583323" cy="804462"/>
            <a:chOff x="578008" y="3844746"/>
            <a:chExt cx="3583323" cy="804462"/>
          </a:xfrm>
        </p:grpSpPr>
        <p:sp>
          <p:nvSpPr>
            <p:cNvPr id="63" name="Rounded Rectangle 80">
              <a:extLst>
                <a:ext uri="{FF2B5EF4-FFF2-40B4-BE49-F238E27FC236}">
                  <a16:creationId xmlns:a16="http://schemas.microsoft.com/office/drawing/2014/main" id="{FD75324C-DC7F-4E92-86A8-2AF5B95A3DE0}"/>
                </a:ext>
              </a:extLst>
            </p:cNvPr>
            <p:cNvSpPr/>
            <p:nvPr/>
          </p:nvSpPr>
          <p:spPr>
            <a:xfrm>
              <a:off x="578008" y="3844746"/>
              <a:ext cx="1518699"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9" name="Rounded Rectangle 80">
              <a:extLst>
                <a:ext uri="{FF2B5EF4-FFF2-40B4-BE49-F238E27FC236}">
                  <a16:creationId xmlns:a16="http://schemas.microsoft.com/office/drawing/2014/main" id="{F59E21ED-07AA-4AA3-9100-AEFDC191AF0C}"/>
                </a:ext>
              </a:extLst>
            </p:cNvPr>
            <p:cNvSpPr/>
            <p:nvPr/>
          </p:nvSpPr>
          <p:spPr>
            <a:xfrm>
              <a:off x="2409974" y="3844746"/>
              <a:ext cx="1751357"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sp>
        <p:nvSpPr>
          <p:cNvPr id="55" name="Frame 54">
            <a:extLst>
              <a:ext uri="{FF2B5EF4-FFF2-40B4-BE49-F238E27FC236}">
                <a16:creationId xmlns:a16="http://schemas.microsoft.com/office/drawing/2014/main" id="{D27E1155-3333-4F9A-9A89-CFB319F5AF77}"/>
              </a:ext>
              <a:ext uri="{C183D7F6-B498-43B3-948B-1728B52AA6E4}">
                <adec:decorative xmlns:adec="http://schemas.microsoft.com/office/drawing/2017/decorative" val="1"/>
              </a:ext>
            </a:extLst>
          </p:cNvPr>
          <p:cNvSpPr/>
          <p:nvPr/>
        </p:nvSpPr>
        <p:spPr>
          <a:xfrm>
            <a:off x="405088" y="3707481"/>
            <a:ext cx="3940119" cy="1078992"/>
          </a:xfrm>
          <a:prstGeom prst="frame">
            <a:avLst>
              <a:gd name="adj1" fmla="val 455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6" name="Rectangle 55">
            <a:extLst>
              <a:ext uri="{FF2B5EF4-FFF2-40B4-BE49-F238E27FC236}">
                <a16:creationId xmlns:a16="http://schemas.microsoft.com/office/drawing/2014/main" id="{BB5D091B-F753-4719-932B-48D0EAB157E9}"/>
              </a:ext>
              <a:ext uri="{C183D7F6-B498-43B3-948B-1728B52AA6E4}">
                <adec:decorative xmlns:adec="http://schemas.microsoft.com/office/drawing/2017/decorative" val="1"/>
              </a:ext>
            </a:extLst>
          </p:cNvPr>
          <p:cNvSpPr/>
          <p:nvPr/>
        </p:nvSpPr>
        <p:spPr>
          <a:xfrm>
            <a:off x="10235032" y="3709569"/>
            <a:ext cx="1562513" cy="107481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Tree>
    <p:custDataLst>
      <p:tags r:id="rId1"/>
    </p:custDataLst>
    <p:extLst>
      <p:ext uri="{BB962C8B-B14F-4D97-AF65-F5344CB8AC3E}">
        <p14:creationId xmlns:p14="http://schemas.microsoft.com/office/powerpoint/2010/main" val="138851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E2EAC-1A64-744E-8115-ECEC4D4CF8B9}"/>
              </a:ext>
            </a:extLst>
          </p:cNvPr>
          <p:cNvSpPr>
            <a:spLocks noGrp="1"/>
          </p:cNvSpPr>
          <p:nvPr>
            <p:ph type="title" idx="1"/>
          </p:nvPr>
        </p:nvSpPr>
        <p:spPr/>
        <p:txBody>
          <a:bodyPr/>
          <a:lstStyle/>
          <a:p>
            <a:r>
              <a:rPr lang="en-US" dirty="0"/>
              <a:t>Source graphic: Supervised Learning: Regression</a:t>
            </a:r>
          </a:p>
        </p:txBody>
      </p:sp>
      <p:grpSp>
        <p:nvGrpSpPr>
          <p:cNvPr id="9" name="Group 8">
            <a:extLst>
              <a:ext uri="{FF2B5EF4-FFF2-40B4-BE49-F238E27FC236}">
                <a16:creationId xmlns:a16="http://schemas.microsoft.com/office/drawing/2014/main" id="{9892B2A5-2D74-4447-B687-326BE59C2450}"/>
              </a:ext>
            </a:extLst>
          </p:cNvPr>
          <p:cNvGrpSpPr/>
          <p:nvPr/>
        </p:nvGrpSpPr>
        <p:grpSpPr>
          <a:xfrm>
            <a:off x="5986040" y="3891421"/>
            <a:ext cx="5928455" cy="2215884"/>
            <a:chOff x="5986040" y="3891421"/>
            <a:chExt cx="5928455" cy="2215884"/>
          </a:xfrm>
        </p:grpSpPr>
        <p:sp>
          <p:nvSpPr>
            <p:cNvPr id="64" name="TextBox 63" descr="This box is connected to the columns called # Pages, Days pub., Language, and # Reviews.">
              <a:extLst>
                <a:ext uri="{FF2B5EF4-FFF2-40B4-BE49-F238E27FC236}">
                  <a16:creationId xmlns:a16="http://schemas.microsoft.com/office/drawing/2014/main" id="{57B0813D-04CB-694E-B644-D8C024CF1C43}"/>
                </a:ext>
              </a:extLst>
            </p:cNvPr>
            <p:cNvSpPr txBox="1"/>
            <p:nvPr/>
          </p:nvSpPr>
          <p:spPr>
            <a:xfrm>
              <a:off x="8933632" y="3891421"/>
              <a:ext cx="1178221" cy="399877"/>
            </a:xfrm>
            <a:prstGeom prst="rect">
              <a:avLst/>
            </a:prstGeom>
            <a:noFill/>
          </p:spPr>
          <p:txBody>
            <a:bodyPr wrap="none" rtlCol="0">
              <a:spAutoFit/>
            </a:bodyPr>
            <a:lstStyle/>
            <a:p>
              <a:pPr algn="ctr" defTabSz="914126">
                <a:defRPr/>
              </a:pPr>
              <a:r>
                <a:rPr lang="en-US" sz="19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rPr>
                <a:t>Features</a:t>
              </a:r>
            </a:p>
          </p:txBody>
        </p:sp>
        <p:sp>
          <p:nvSpPr>
            <p:cNvPr id="65" name="TextBox 64" descr="This box is connected to the column of the table for Price.">
              <a:extLst>
                <a:ext uri="{FF2B5EF4-FFF2-40B4-BE49-F238E27FC236}">
                  <a16:creationId xmlns:a16="http://schemas.microsoft.com/office/drawing/2014/main" id="{7F7D6578-4171-C14A-AED0-3B0068960DEC}"/>
                </a:ext>
              </a:extLst>
            </p:cNvPr>
            <p:cNvSpPr txBox="1"/>
            <p:nvPr/>
          </p:nvSpPr>
          <p:spPr>
            <a:xfrm>
              <a:off x="6220358" y="3899668"/>
              <a:ext cx="816250" cy="399981"/>
            </a:xfrm>
            <a:prstGeom prst="rect">
              <a:avLst/>
            </a:prstGeom>
            <a:noFill/>
          </p:spPr>
          <p:txBody>
            <a:bodyPr wrap="none" rtlCol="0">
              <a:spAutoFit/>
            </a:bodyPr>
            <a:lstStyle/>
            <a:p>
              <a:pPr algn="ctr" defTabSz="914126">
                <a:defRPr/>
              </a:pPr>
              <a:r>
                <a:rPr lang="en-US" sz="19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rPr>
                <a:t>Label</a:t>
              </a:r>
            </a:p>
          </p:txBody>
        </p:sp>
        <p:sp>
          <p:nvSpPr>
            <p:cNvPr id="66" name="Left Bracket 65">
              <a:extLst>
                <a:ext uri="{FF2B5EF4-FFF2-40B4-BE49-F238E27FC236}">
                  <a16:creationId xmlns:a16="http://schemas.microsoft.com/office/drawing/2014/main" id="{691EA736-BD22-B843-96EE-284CE0945454}"/>
                </a:ext>
              </a:extLst>
            </p:cNvPr>
            <p:cNvSpPr/>
            <p:nvPr/>
          </p:nvSpPr>
          <p:spPr>
            <a:xfrm rot="5400000">
              <a:off x="9437441" y="2014049"/>
              <a:ext cx="170602" cy="474099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en-US" sz="17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7" name="Left Bracket 66">
              <a:extLst>
                <a:ext uri="{FF2B5EF4-FFF2-40B4-BE49-F238E27FC236}">
                  <a16:creationId xmlns:a16="http://schemas.microsoft.com/office/drawing/2014/main" id="{0C524235-13D6-4F4E-9F6B-5C826E6A9F4D}"/>
                </a:ext>
              </a:extLst>
            </p:cNvPr>
            <p:cNvSpPr/>
            <p:nvPr/>
          </p:nvSpPr>
          <p:spPr>
            <a:xfrm rot="5400000">
              <a:off x="6548167" y="4105308"/>
              <a:ext cx="160633" cy="54849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en-US" sz="17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aphicFrame>
          <p:nvGraphicFramePr>
            <p:cNvPr id="68" name="Content Placeholder 1">
              <a:extLst>
                <a:ext uri="{FF2B5EF4-FFF2-40B4-BE49-F238E27FC236}">
                  <a16:creationId xmlns:a16="http://schemas.microsoft.com/office/drawing/2014/main" id="{67D5B98B-0593-8F46-A7F8-B39B1938143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273592874"/>
                </p:ext>
              </p:extLst>
            </p:nvPr>
          </p:nvGraphicFramePr>
          <p:xfrm>
            <a:off x="6088796" y="4531187"/>
            <a:ext cx="5825699" cy="1463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72337">
                    <a:extLst>
                      <a:ext uri="{9D8B030D-6E8A-4147-A177-3AD203B41FA5}">
                        <a16:colId xmlns:a16="http://schemas.microsoft.com/office/drawing/2014/main" val="4130866576"/>
                      </a:ext>
                    </a:extLst>
                  </a:gridCol>
                  <a:gridCol w="1004291">
                    <a:extLst>
                      <a:ext uri="{9D8B030D-6E8A-4147-A177-3AD203B41FA5}">
                        <a16:colId xmlns:a16="http://schemas.microsoft.com/office/drawing/2014/main" val="2682145629"/>
                      </a:ext>
                    </a:extLst>
                  </a:gridCol>
                  <a:gridCol w="1265179">
                    <a:extLst>
                      <a:ext uri="{9D8B030D-6E8A-4147-A177-3AD203B41FA5}">
                        <a16:colId xmlns:a16="http://schemas.microsoft.com/office/drawing/2014/main" val="2873927588"/>
                      </a:ext>
                    </a:extLst>
                  </a:gridCol>
                  <a:gridCol w="1255594">
                    <a:extLst>
                      <a:ext uri="{9D8B030D-6E8A-4147-A177-3AD203B41FA5}">
                        <a16:colId xmlns:a16="http://schemas.microsoft.com/office/drawing/2014/main" val="1435554708"/>
                      </a:ext>
                    </a:extLst>
                  </a:gridCol>
                  <a:gridCol w="1228298">
                    <a:extLst>
                      <a:ext uri="{9D8B030D-6E8A-4147-A177-3AD203B41FA5}">
                        <a16:colId xmlns:a16="http://schemas.microsoft.com/office/drawing/2014/main" val="690385074"/>
                      </a:ext>
                    </a:extLst>
                  </a:gridCol>
                </a:tblGrid>
                <a:tr h="0">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Price [$]</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Pages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Days pub.</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Language</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Reviews</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903319"/>
                    </a:ext>
                  </a:extLst>
                </a:tr>
                <a:tr h="35418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868569"/>
                    </a:ext>
                  </a:extLst>
                </a:tr>
                <a:tr h="35418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7528539"/>
                    </a:ext>
                  </a:extLst>
                </a:tr>
              </a:tbl>
            </a:graphicData>
          </a:graphic>
        </p:graphicFrame>
        <p:sp>
          <p:nvSpPr>
            <p:cNvPr id="63" name="Rectangle 62">
              <a:extLst>
                <a:ext uri="{FF2B5EF4-FFF2-40B4-BE49-F238E27FC236}">
                  <a16:creationId xmlns:a16="http://schemas.microsoft.com/office/drawing/2014/main" id="{D4480AD2-3C6F-4E4D-9D02-8736D2530841}"/>
                </a:ext>
                <a:ext uri="{C183D7F6-B498-43B3-948B-1728B52AA6E4}">
                  <adec:decorative xmlns:adec="http://schemas.microsoft.com/office/drawing/2017/decorative" val="1"/>
                </a:ext>
              </a:extLst>
            </p:cNvPr>
            <p:cNvSpPr/>
            <p:nvPr/>
          </p:nvSpPr>
          <p:spPr>
            <a:xfrm>
              <a:off x="5986040" y="4428900"/>
              <a:ext cx="2294231" cy="167840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pic>
        <p:nvPicPr>
          <p:cNvPr id="5" name="Picture 4" descr="A scatterplot of datapoints with a straight line going through it at an incline. The line travels close to the data points. Price is the y axis, and # Pages is the x axis.">
            <a:extLst>
              <a:ext uri="{FF2B5EF4-FFF2-40B4-BE49-F238E27FC236}">
                <a16:creationId xmlns:a16="http://schemas.microsoft.com/office/drawing/2014/main" id="{33BC52A9-FD67-49E3-B7A7-BEC0987B878F}"/>
              </a:ext>
            </a:extLst>
          </p:cNvPr>
          <p:cNvPicPr>
            <a:picLocks noChangeAspect="1"/>
          </p:cNvPicPr>
          <p:nvPr/>
        </p:nvPicPr>
        <p:blipFill>
          <a:blip r:embed="rId4"/>
          <a:stretch>
            <a:fillRect/>
          </a:stretch>
        </p:blipFill>
        <p:spPr>
          <a:xfrm>
            <a:off x="6088796" y="1629925"/>
            <a:ext cx="5159483" cy="2072660"/>
          </a:xfrm>
          <a:prstGeom prst="rect">
            <a:avLst/>
          </a:prstGeom>
        </p:spPr>
      </p:pic>
      <p:sp>
        <p:nvSpPr>
          <p:cNvPr id="2" name="Slide Number Placeholder 1">
            <a:extLst>
              <a:ext uri="{FF2B5EF4-FFF2-40B4-BE49-F238E27FC236}">
                <a16:creationId xmlns:a16="http://schemas.microsoft.com/office/drawing/2014/main" id="{892FAEC0-F8A2-4F5B-8D47-3EE2A4577ABB}"/>
              </a:ext>
            </a:extLst>
          </p:cNvPr>
          <p:cNvSpPr>
            <a:spLocks noGrp="1"/>
          </p:cNvSpPr>
          <p:nvPr>
            <p:ph type="sldNum" idx="97"/>
          </p:nvPr>
        </p:nvSpPr>
        <p:spPr/>
        <p:txBody>
          <a:bodyPr/>
          <a:lstStyle/>
          <a:p>
            <a:fld id="{86A8BF56-6CB3-514C-9A64-F39D95C9E25B}" type="slidenum">
              <a:rPr lang="en-US" smtClean="0"/>
              <a:t>53</a:t>
            </a:fld>
            <a:endParaRPr lang="en-US" dirty="0"/>
          </a:p>
        </p:txBody>
      </p:sp>
      <p:grpSp>
        <p:nvGrpSpPr>
          <p:cNvPr id="8" name="Group 7">
            <a:extLst>
              <a:ext uri="{FF2B5EF4-FFF2-40B4-BE49-F238E27FC236}">
                <a16:creationId xmlns:a16="http://schemas.microsoft.com/office/drawing/2014/main" id="{72622523-A8A2-46E2-860A-D8274698F9B5}"/>
              </a:ext>
            </a:extLst>
          </p:cNvPr>
          <p:cNvGrpSpPr/>
          <p:nvPr/>
        </p:nvGrpSpPr>
        <p:grpSpPr>
          <a:xfrm>
            <a:off x="1398967" y="1830149"/>
            <a:ext cx="3583323" cy="2779051"/>
            <a:chOff x="1398967" y="1830149"/>
            <a:chExt cx="3583323" cy="2779051"/>
          </a:xfrm>
        </p:grpSpPr>
        <p:cxnSp>
          <p:nvCxnSpPr>
            <p:cNvPr id="24" name="Straight Connector 23">
              <a:extLst>
                <a:ext uri="{FF2B5EF4-FFF2-40B4-BE49-F238E27FC236}">
                  <a16:creationId xmlns:a16="http://schemas.microsoft.com/office/drawing/2014/main" id="{678E7B6A-8855-4435-942A-2872DF973BBB}"/>
                </a:ext>
                <a:ext uri="{C183D7F6-B498-43B3-948B-1728B52AA6E4}">
                  <adec:decorative xmlns:adec="http://schemas.microsoft.com/office/drawing/2017/decorative" val="1"/>
                </a:ext>
              </a:extLst>
            </p:cNvPr>
            <p:cNvCxnSpPr>
              <a:cxnSpLocks/>
              <a:stCxn id="26" idx="2"/>
              <a:endCxn id="28" idx="0"/>
            </p:cNvCxnSpPr>
            <p:nvPr/>
          </p:nvCxnSpPr>
          <p:spPr>
            <a:xfrm flipH="1">
              <a:off x="2158317" y="2861042"/>
              <a:ext cx="1032311" cy="943696"/>
            </a:xfrm>
            <a:prstGeom prst="line">
              <a:avLst/>
            </a:prstGeom>
            <a:solidFill>
              <a:schemeClr val="tx1"/>
            </a:solidFill>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451DD7-EA09-495B-BA40-7E4DC5086400}"/>
                </a:ext>
                <a:ext uri="{C183D7F6-B498-43B3-948B-1728B52AA6E4}">
                  <adec:decorative xmlns:adec="http://schemas.microsoft.com/office/drawing/2017/decorative" val="1"/>
                </a:ext>
              </a:extLst>
            </p:cNvPr>
            <p:cNvCxnSpPr>
              <a:cxnSpLocks/>
              <a:stCxn id="26" idx="2"/>
              <a:endCxn id="29" idx="0"/>
            </p:cNvCxnSpPr>
            <p:nvPr/>
          </p:nvCxnSpPr>
          <p:spPr>
            <a:xfrm>
              <a:off x="3190628" y="2861042"/>
              <a:ext cx="915984" cy="943696"/>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sp>
          <p:nvSpPr>
            <p:cNvPr id="26" name="Rounded Rectangle 82">
              <a:extLst>
                <a:ext uri="{FF2B5EF4-FFF2-40B4-BE49-F238E27FC236}">
                  <a16:creationId xmlns:a16="http://schemas.microsoft.com/office/drawing/2014/main" id="{93252B59-EE22-4542-82C8-DC6C0161BB95}"/>
                </a:ext>
              </a:extLst>
            </p:cNvPr>
            <p:cNvSpPr/>
            <p:nvPr/>
          </p:nvSpPr>
          <p:spPr>
            <a:xfrm>
              <a:off x="1643585" y="1830149"/>
              <a:ext cx="3094086" cy="103089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Supervised learning</a:t>
              </a:r>
            </a:p>
          </p:txBody>
        </p:sp>
        <p:grpSp>
          <p:nvGrpSpPr>
            <p:cNvPr id="27" name="Group 26">
              <a:extLst>
                <a:ext uri="{FF2B5EF4-FFF2-40B4-BE49-F238E27FC236}">
                  <a16:creationId xmlns:a16="http://schemas.microsoft.com/office/drawing/2014/main" id="{108268F4-0B81-43E0-8C78-E3885CBFAB69}"/>
                </a:ext>
              </a:extLst>
            </p:cNvPr>
            <p:cNvGrpSpPr/>
            <p:nvPr/>
          </p:nvGrpSpPr>
          <p:grpSpPr>
            <a:xfrm>
              <a:off x="1398967" y="3804738"/>
              <a:ext cx="3583323" cy="804462"/>
              <a:chOff x="578008" y="3844746"/>
              <a:chExt cx="3583323" cy="804462"/>
            </a:xfrm>
          </p:grpSpPr>
          <p:sp>
            <p:nvSpPr>
              <p:cNvPr id="28" name="Rounded Rectangle 80">
                <a:extLst>
                  <a:ext uri="{FF2B5EF4-FFF2-40B4-BE49-F238E27FC236}">
                    <a16:creationId xmlns:a16="http://schemas.microsoft.com/office/drawing/2014/main" id="{15B90203-0B87-442C-A7DE-ADC3B3F0638B}"/>
                  </a:ext>
                </a:extLst>
              </p:cNvPr>
              <p:cNvSpPr/>
              <p:nvPr/>
            </p:nvSpPr>
            <p:spPr>
              <a:xfrm>
                <a:off x="578008" y="3844746"/>
                <a:ext cx="1518699" cy="804462"/>
              </a:xfrm>
              <a:prstGeom prst="roundRect">
                <a:avLst/>
              </a:prstGeom>
              <a:solidFill>
                <a:schemeClr val="accent4">
                  <a:lumMod val="40000"/>
                  <a:lumOff val="60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Regression (quantity)</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9" name="Rounded Rectangle 80">
                <a:extLst>
                  <a:ext uri="{FF2B5EF4-FFF2-40B4-BE49-F238E27FC236}">
                    <a16:creationId xmlns:a16="http://schemas.microsoft.com/office/drawing/2014/main" id="{3E624655-0C58-4B31-AD35-36EF35FCAF9B}"/>
                  </a:ext>
                </a:extLst>
              </p:cNvPr>
              <p:cNvSpPr/>
              <p:nvPr/>
            </p:nvSpPr>
            <p:spPr>
              <a:xfrm>
                <a:off x="2409974" y="3844746"/>
                <a:ext cx="1751357"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grpSp>
    </p:spTree>
    <p:custDataLst>
      <p:tags r:id="rId1"/>
    </p:custDataLst>
    <p:extLst>
      <p:ext uri="{BB962C8B-B14F-4D97-AF65-F5344CB8AC3E}">
        <p14:creationId xmlns:p14="http://schemas.microsoft.com/office/powerpoint/2010/main" val="1771808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A6478A-7542-C34B-B6F5-90A32B1C029D}"/>
              </a:ext>
            </a:extLst>
          </p:cNvPr>
          <p:cNvSpPr>
            <a:spLocks noGrp="1"/>
          </p:cNvSpPr>
          <p:nvPr>
            <p:ph type="title" idx="1"/>
          </p:nvPr>
        </p:nvSpPr>
        <p:spPr/>
        <p:txBody>
          <a:bodyPr>
            <a:normAutofit fontScale="90000"/>
          </a:bodyPr>
          <a:lstStyle/>
          <a:p>
            <a:r>
              <a:rPr lang="en-US" dirty="0"/>
              <a:t>Source graphic: Supervised Learning: Classification</a:t>
            </a:r>
          </a:p>
        </p:txBody>
      </p:sp>
      <p:grpSp>
        <p:nvGrpSpPr>
          <p:cNvPr id="4" name="Group 3">
            <a:extLst>
              <a:ext uri="{FF2B5EF4-FFF2-40B4-BE49-F238E27FC236}">
                <a16:creationId xmlns:a16="http://schemas.microsoft.com/office/drawing/2014/main" id="{01529A5F-2B82-435C-A01E-39D954634A04}"/>
              </a:ext>
            </a:extLst>
          </p:cNvPr>
          <p:cNvGrpSpPr/>
          <p:nvPr/>
        </p:nvGrpSpPr>
        <p:grpSpPr>
          <a:xfrm>
            <a:off x="6003757" y="3891421"/>
            <a:ext cx="5910738" cy="2215884"/>
            <a:chOff x="6003757" y="3891421"/>
            <a:chExt cx="5910738" cy="2215884"/>
          </a:xfrm>
        </p:grpSpPr>
        <p:sp>
          <p:nvSpPr>
            <p:cNvPr id="68" name="TextBox 67">
              <a:extLst>
                <a:ext uri="{FF2B5EF4-FFF2-40B4-BE49-F238E27FC236}">
                  <a16:creationId xmlns:a16="http://schemas.microsoft.com/office/drawing/2014/main" id="{E6F670D6-1739-AE4F-87D5-57C44BA3384E}"/>
                </a:ext>
              </a:extLst>
            </p:cNvPr>
            <p:cNvSpPr txBox="1"/>
            <p:nvPr/>
          </p:nvSpPr>
          <p:spPr>
            <a:xfrm>
              <a:off x="8933632" y="3891421"/>
              <a:ext cx="1178221" cy="399877"/>
            </a:xfrm>
            <a:prstGeom prst="rect">
              <a:avLst/>
            </a:prstGeom>
            <a:noFill/>
          </p:spPr>
          <p:txBody>
            <a:bodyPr wrap="none" rtlCol="0">
              <a:spAutoFit/>
            </a:bodyPr>
            <a:lstStyle/>
            <a:p>
              <a:pPr algn="ctr" defTabSz="914126">
                <a:defRPr/>
              </a:pPr>
              <a:r>
                <a:rPr lang="en-US" sz="19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rPr>
                <a:t>Features</a:t>
              </a:r>
            </a:p>
          </p:txBody>
        </p:sp>
        <p:sp>
          <p:nvSpPr>
            <p:cNvPr id="69" name="TextBox 68">
              <a:extLst>
                <a:ext uri="{FF2B5EF4-FFF2-40B4-BE49-F238E27FC236}">
                  <a16:creationId xmlns:a16="http://schemas.microsoft.com/office/drawing/2014/main" id="{B25D8ED0-5D8E-D545-B96F-A739F71FB1AC}"/>
                </a:ext>
              </a:extLst>
            </p:cNvPr>
            <p:cNvSpPr txBox="1"/>
            <p:nvPr/>
          </p:nvSpPr>
          <p:spPr>
            <a:xfrm>
              <a:off x="6220358" y="3899668"/>
              <a:ext cx="816250" cy="399981"/>
            </a:xfrm>
            <a:prstGeom prst="rect">
              <a:avLst/>
            </a:prstGeom>
            <a:noFill/>
          </p:spPr>
          <p:txBody>
            <a:bodyPr wrap="none" rtlCol="0">
              <a:spAutoFit/>
            </a:bodyPr>
            <a:lstStyle/>
            <a:p>
              <a:pPr algn="ctr" defTabSz="914126">
                <a:defRPr/>
              </a:pPr>
              <a:r>
                <a:rPr lang="en-US" sz="19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rPr>
                <a:t>Label</a:t>
              </a:r>
            </a:p>
          </p:txBody>
        </p:sp>
        <p:sp>
          <p:nvSpPr>
            <p:cNvPr id="70" name="Left Bracket 69">
              <a:extLst>
                <a:ext uri="{FF2B5EF4-FFF2-40B4-BE49-F238E27FC236}">
                  <a16:creationId xmlns:a16="http://schemas.microsoft.com/office/drawing/2014/main" id="{8172067C-F447-AD4A-82B9-6CB43AA58E11}"/>
                </a:ext>
              </a:extLst>
            </p:cNvPr>
            <p:cNvSpPr/>
            <p:nvPr/>
          </p:nvSpPr>
          <p:spPr>
            <a:xfrm rot="5400000">
              <a:off x="9437441" y="2014049"/>
              <a:ext cx="170602" cy="474099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en-US" sz="17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1" name="Left Bracket 70">
              <a:extLst>
                <a:ext uri="{FF2B5EF4-FFF2-40B4-BE49-F238E27FC236}">
                  <a16:creationId xmlns:a16="http://schemas.microsoft.com/office/drawing/2014/main" id="{37149A19-6865-C24F-9982-82664D69D3FA}"/>
                </a:ext>
              </a:extLst>
            </p:cNvPr>
            <p:cNvSpPr/>
            <p:nvPr/>
          </p:nvSpPr>
          <p:spPr>
            <a:xfrm rot="5400000">
              <a:off x="6548167" y="4105308"/>
              <a:ext cx="160633" cy="54849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en-US" sz="17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aphicFrame>
          <p:nvGraphicFramePr>
            <p:cNvPr id="72" name="Content Placeholder 1">
              <a:extLst>
                <a:ext uri="{FF2B5EF4-FFF2-40B4-BE49-F238E27FC236}">
                  <a16:creationId xmlns:a16="http://schemas.microsoft.com/office/drawing/2014/main" id="{37C6E08F-DC32-E448-A418-E7AD0765C50F}"/>
                </a:ext>
              </a:extLst>
            </p:cNvPr>
            <p:cNvGraphicFramePr>
              <a:graphicFrameLocks/>
            </p:cNvGraphicFramePr>
            <p:nvPr>
              <p:extLst>
                <p:ext uri="{D42A27DB-BD31-4B8C-83A1-F6EECF244321}">
                  <p14:modId xmlns:p14="http://schemas.microsoft.com/office/powerpoint/2010/main" val="3111609505"/>
                </p:ext>
              </p:extLst>
            </p:nvPr>
          </p:nvGraphicFramePr>
          <p:xfrm>
            <a:off x="6088796" y="4531187"/>
            <a:ext cx="5825699" cy="1463040"/>
          </p:xfrm>
          <a:graphic>
            <a:graphicData uri="http://schemas.openxmlformats.org/drawingml/2006/table">
              <a:tbl>
                <a:tblPr firstRow="1" bandRow="1">
                  <a:tableStyleId>{5C22544A-7EE6-4342-B048-85BDC9FD1C3A}</a:tableStyleId>
                </a:tblPr>
                <a:tblGrid>
                  <a:gridCol w="1072337">
                    <a:extLst>
                      <a:ext uri="{9D8B030D-6E8A-4147-A177-3AD203B41FA5}">
                        <a16:colId xmlns:a16="http://schemas.microsoft.com/office/drawing/2014/main" val="4130866576"/>
                      </a:ext>
                    </a:extLst>
                  </a:gridCol>
                  <a:gridCol w="1004291">
                    <a:extLst>
                      <a:ext uri="{9D8B030D-6E8A-4147-A177-3AD203B41FA5}">
                        <a16:colId xmlns:a16="http://schemas.microsoft.com/office/drawing/2014/main" val="2682145629"/>
                      </a:ext>
                    </a:extLst>
                  </a:gridCol>
                  <a:gridCol w="1265179">
                    <a:extLst>
                      <a:ext uri="{9D8B030D-6E8A-4147-A177-3AD203B41FA5}">
                        <a16:colId xmlns:a16="http://schemas.microsoft.com/office/drawing/2014/main" val="2873927588"/>
                      </a:ext>
                    </a:extLst>
                  </a:gridCol>
                  <a:gridCol w="1255594">
                    <a:extLst>
                      <a:ext uri="{9D8B030D-6E8A-4147-A177-3AD203B41FA5}">
                        <a16:colId xmlns:a16="http://schemas.microsoft.com/office/drawing/2014/main" val="1435554708"/>
                      </a:ext>
                    </a:extLst>
                  </a:gridCol>
                  <a:gridCol w="1228298">
                    <a:extLst>
                      <a:ext uri="{9D8B030D-6E8A-4147-A177-3AD203B41FA5}">
                        <a16:colId xmlns:a16="http://schemas.microsoft.com/office/drawing/2014/main" val="690385074"/>
                      </a:ext>
                    </a:extLst>
                  </a:gridCol>
                </a:tblGrid>
                <a:tr h="0">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Fiction</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Pages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Days pub.</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Language</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Reviews</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35418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35418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528539"/>
                    </a:ext>
                  </a:extLst>
                </a:tr>
              </a:tbl>
            </a:graphicData>
          </a:graphic>
        </p:graphicFrame>
        <p:sp>
          <p:nvSpPr>
            <p:cNvPr id="73" name="Rectangle 72">
              <a:extLst>
                <a:ext uri="{FF2B5EF4-FFF2-40B4-BE49-F238E27FC236}">
                  <a16:creationId xmlns:a16="http://schemas.microsoft.com/office/drawing/2014/main" id="{17A3A1D7-79CF-CE47-A513-C8CEAC06476D}"/>
                </a:ext>
              </a:extLst>
            </p:cNvPr>
            <p:cNvSpPr/>
            <p:nvPr/>
          </p:nvSpPr>
          <p:spPr>
            <a:xfrm>
              <a:off x="6003757" y="4428900"/>
              <a:ext cx="3501190" cy="167840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pic>
        <p:nvPicPr>
          <p:cNvPr id="3" name="Picture 2" descr="A scatterplot with a mix of circles and squares. &quot;Days published&quot; is the y-axis and &quot;# Pages&quot; is the x-axis. The circles represent non-fiction and the squares represent fiction. There is a line that cuts the data in half, with mostly circles on the left and mostly squares on the right. The line represents the way the model classifies data in this dataset.">
            <a:extLst>
              <a:ext uri="{FF2B5EF4-FFF2-40B4-BE49-F238E27FC236}">
                <a16:creationId xmlns:a16="http://schemas.microsoft.com/office/drawing/2014/main" id="{BB95DA78-5603-443C-AC27-7CF0D89DB7C2}"/>
              </a:ext>
            </a:extLst>
          </p:cNvPr>
          <p:cNvPicPr>
            <a:picLocks noChangeAspect="1"/>
          </p:cNvPicPr>
          <p:nvPr/>
        </p:nvPicPr>
        <p:blipFill>
          <a:blip r:embed="rId4"/>
          <a:stretch>
            <a:fillRect/>
          </a:stretch>
        </p:blipFill>
        <p:spPr>
          <a:xfrm>
            <a:off x="6199023" y="1383445"/>
            <a:ext cx="5633313" cy="2308190"/>
          </a:xfrm>
          <a:prstGeom prst="rect">
            <a:avLst/>
          </a:prstGeom>
        </p:spPr>
      </p:pic>
      <p:sp>
        <p:nvSpPr>
          <p:cNvPr id="2" name="Slide Number Placeholder 1">
            <a:extLst>
              <a:ext uri="{FF2B5EF4-FFF2-40B4-BE49-F238E27FC236}">
                <a16:creationId xmlns:a16="http://schemas.microsoft.com/office/drawing/2014/main" id="{A1A52F92-137B-44FE-B748-B969857F18AA}"/>
              </a:ext>
            </a:extLst>
          </p:cNvPr>
          <p:cNvSpPr>
            <a:spLocks noGrp="1"/>
          </p:cNvSpPr>
          <p:nvPr>
            <p:ph type="sldNum" idx="97"/>
          </p:nvPr>
        </p:nvSpPr>
        <p:spPr/>
        <p:txBody>
          <a:bodyPr/>
          <a:lstStyle/>
          <a:p>
            <a:fld id="{86A8BF56-6CB3-514C-9A64-F39D95C9E25B}" type="slidenum">
              <a:rPr lang="en-US" smtClean="0"/>
              <a:t>54</a:t>
            </a:fld>
            <a:endParaRPr lang="en-US" dirty="0"/>
          </a:p>
        </p:txBody>
      </p:sp>
      <p:grpSp>
        <p:nvGrpSpPr>
          <p:cNvPr id="6" name="Group 5">
            <a:extLst>
              <a:ext uri="{FF2B5EF4-FFF2-40B4-BE49-F238E27FC236}">
                <a16:creationId xmlns:a16="http://schemas.microsoft.com/office/drawing/2014/main" id="{0B28183A-56F2-481E-B936-AF07504B974D}"/>
              </a:ext>
            </a:extLst>
          </p:cNvPr>
          <p:cNvGrpSpPr/>
          <p:nvPr/>
        </p:nvGrpSpPr>
        <p:grpSpPr>
          <a:xfrm>
            <a:off x="1398967" y="1830149"/>
            <a:ext cx="3583323" cy="2779051"/>
            <a:chOff x="1398967" y="1830149"/>
            <a:chExt cx="3583323" cy="2779051"/>
          </a:xfrm>
        </p:grpSpPr>
        <p:cxnSp>
          <p:nvCxnSpPr>
            <p:cNvPr id="20" name="Straight Connector 19">
              <a:extLst>
                <a:ext uri="{FF2B5EF4-FFF2-40B4-BE49-F238E27FC236}">
                  <a16:creationId xmlns:a16="http://schemas.microsoft.com/office/drawing/2014/main" id="{5DA28487-EAEF-4931-A797-58132B5A287D}"/>
                </a:ext>
                <a:ext uri="{C183D7F6-B498-43B3-948B-1728B52AA6E4}">
                  <adec:decorative xmlns:adec="http://schemas.microsoft.com/office/drawing/2017/decorative" val="1"/>
                </a:ext>
              </a:extLst>
            </p:cNvPr>
            <p:cNvCxnSpPr>
              <a:cxnSpLocks/>
              <a:stCxn id="22" idx="2"/>
              <a:endCxn id="24" idx="0"/>
            </p:cNvCxnSpPr>
            <p:nvPr/>
          </p:nvCxnSpPr>
          <p:spPr>
            <a:xfrm flipH="1">
              <a:off x="2158317" y="2861042"/>
              <a:ext cx="1032311" cy="943696"/>
            </a:xfrm>
            <a:prstGeom prst="line">
              <a:avLst/>
            </a:prstGeom>
            <a:solidFill>
              <a:schemeClr val="tx1"/>
            </a:solidFill>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FA175B-7998-4707-A06B-3983A5744651}"/>
                </a:ext>
                <a:ext uri="{C183D7F6-B498-43B3-948B-1728B52AA6E4}">
                  <adec:decorative xmlns:adec="http://schemas.microsoft.com/office/drawing/2017/decorative" val="1"/>
                </a:ext>
              </a:extLst>
            </p:cNvPr>
            <p:cNvCxnSpPr>
              <a:cxnSpLocks/>
              <a:stCxn id="22" idx="2"/>
              <a:endCxn id="25" idx="0"/>
            </p:cNvCxnSpPr>
            <p:nvPr/>
          </p:nvCxnSpPr>
          <p:spPr>
            <a:xfrm>
              <a:off x="3190628" y="2861042"/>
              <a:ext cx="915984" cy="943696"/>
            </a:xfrm>
            <a:prstGeom prst="line">
              <a:avLst/>
            </a:prstGeom>
            <a:solidFill>
              <a:schemeClr val="tx1"/>
            </a:solidFill>
            <a:ln w="57150">
              <a:solidFill>
                <a:schemeClr val="accent4"/>
              </a:solidFill>
            </a:ln>
          </p:spPr>
          <p:style>
            <a:lnRef idx="3">
              <a:schemeClr val="accent1"/>
            </a:lnRef>
            <a:fillRef idx="0">
              <a:schemeClr val="accent1"/>
            </a:fillRef>
            <a:effectRef idx="2">
              <a:schemeClr val="accent1"/>
            </a:effectRef>
            <a:fontRef idx="minor">
              <a:schemeClr val="tx1"/>
            </a:fontRef>
          </p:style>
        </p:cxnSp>
        <p:sp>
          <p:nvSpPr>
            <p:cNvPr id="22" name="Rounded Rectangle 82">
              <a:extLst>
                <a:ext uri="{FF2B5EF4-FFF2-40B4-BE49-F238E27FC236}">
                  <a16:creationId xmlns:a16="http://schemas.microsoft.com/office/drawing/2014/main" id="{2227D01C-13E9-4704-BDE0-C5EB19BDB2A2}"/>
                </a:ext>
              </a:extLst>
            </p:cNvPr>
            <p:cNvSpPr/>
            <p:nvPr/>
          </p:nvSpPr>
          <p:spPr>
            <a:xfrm>
              <a:off x="1643585" y="1830149"/>
              <a:ext cx="3094086" cy="1030893"/>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Supervised learning</a:t>
              </a:r>
            </a:p>
          </p:txBody>
        </p:sp>
        <p:sp>
          <p:nvSpPr>
            <p:cNvPr id="24" name="Rounded Rectangle 80">
              <a:extLst>
                <a:ext uri="{FF2B5EF4-FFF2-40B4-BE49-F238E27FC236}">
                  <a16:creationId xmlns:a16="http://schemas.microsoft.com/office/drawing/2014/main" id="{F082C309-90D8-4AA8-A578-89353DF37975}"/>
                </a:ext>
              </a:extLst>
            </p:cNvPr>
            <p:cNvSpPr/>
            <p:nvPr/>
          </p:nvSpPr>
          <p:spPr>
            <a:xfrm>
              <a:off x="1398967" y="3804738"/>
              <a:ext cx="1518699" cy="804462"/>
            </a:xfrm>
            <a:prstGeom prst="roundRect">
              <a:avLst/>
            </a:prstGeom>
            <a:solidFill>
              <a:schemeClr val="bg1">
                <a:lumMod val="95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5" name="Rounded Rectangle 80">
              <a:extLst>
                <a:ext uri="{FF2B5EF4-FFF2-40B4-BE49-F238E27FC236}">
                  <a16:creationId xmlns:a16="http://schemas.microsoft.com/office/drawing/2014/main" id="{F4D24867-82A5-49F8-B734-1EC936DD657F}"/>
                </a:ext>
              </a:extLst>
            </p:cNvPr>
            <p:cNvSpPr/>
            <p:nvPr/>
          </p:nvSpPr>
          <p:spPr>
            <a:xfrm>
              <a:off x="3230933" y="3804738"/>
              <a:ext cx="1751357" cy="804462"/>
            </a:xfrm>
            <a:prstGeom prst="roundRect">
              <a:avLst/>
            </a:prstGeom>
            <a:solidFill>
              <a:schemeClr val="accent4">
                <a:lumMod val="40000"/>
                <a:lumOff val="60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Classification (category)</a:t>
              </a:r>
            </a:p>
          </p:txBody>
        </p:sp>
      </p:grpSp>
    </p:spTree>
    <p:custDataLst>
      <p:tags r:id="rId1"/>
    </p:custDataLst>
    <p:extLst>
      <p:ext uri="{BB962C8B-B14F-4D97-AF65-F5344CB8AC3E}">
        <p14:creationId xmlns:p14="http://schemas.microsoft.com/office/powerpoint/2010/main" val="2011669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7FBE-EA81-CE49-8905-A5F98E6C2855}"/>
              </a:ext>
            </a:extLst>
          </p:cNvPr>
          <p:cNvSpPr>
            <a:spLocks noGrp="1"/>
          </p:cNvSpPr>
          <p:nvPr>
            <p:ph type="title" idx="1"/>
          </p:nvPr>
        </p:nvSpPr>
        <p:spPr/>
        <p:txBody>
          <a:bodyPr vert="horz" anchor="ctr">
            <a:normAutofit/>
          </a:bodyPr>
          <a:lstStyle/>
          <a:p>
            <a:pPr>
              <a:lnSpc>
                <a:spcPct val="80000"/>
              </a:lnSpc>
            </a:pPr>
            <a:r>
              <a:rPr lang="en-US" dirty="0"/>
              <a:t>Source graphic: Unsupervised learning: Clustering</a:t>
            </a:r>
          </a:p>
        </p:txBody>
      </p:sp>
      <p:sp>
        <p:nvSpPr>
          <p:cNvPr id="88" name="TextBox 87">
            <a:extLst>
              <a:ext uri="{FF2B5EF4-FFF2-40B4-BE49-F238E27FC236}">
                <a16:creationId xmlns:a16="http://schemas.microsoft.com/office/drawing/2014/main" id="{24C01361-B5AF-E849-A2FB-8D51A59C8DC2}"/>
              </a:ext>
            </a:extLst>
          </p:cNvPr>
          <p:cNvSpPr txBox="1"/>
          <p:nvPr/>
        </p:nvSpPr>
        <p:spPr>
          <a:xfrm>
            <a:off x="2609673" y="3946403"/>
            <a:ext cx="1178221" cy="399877"/>
          </a:xfrm>
          <a:prstGeom prst="rect">
            <a:avLst/>
          </a:prstGeom>
          <a:noFill/>
        </p:spPr>
        <p:txBody>
          <a:bodyPr wrap="none" rtlCol="0">
            <a:spAutoFit/>
          </a:bodyPr>
          <a:lstStyle/>
          <a:p>
            <a:pPr algn="ctr" defTabSz="914126">
              <a:defRPr/>
            </a:pPr>
            <a:r>
              <a:rPr lang="en-US" sz="19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rPr>
              <a:t>Features</a:t>
            </a:r>
          </a:p>
        </p:txBody>
      </p:sp>
      <p:sp>
        <p:nvSpPr>
          <p:cNvPr id="90" name="Left Bracket 89">
            <a:extLst>
              <a:ext uri="{FF2B5EF4-FFF2-40B4-BE49-F238E27FC236}">
                <a16:creationId xmlns:a16="http://schemas.microsoft.com/office/drawing/2014/main" id="{CFF7BBE1-F428-B843-8BE1-7D776F4B4ECF}"/>
              </a:ext>
            </a:extLst>
          </p:cNvPr>
          <p:cNvSpPr/>
          <p:nvPr/>
        </p:nvSpPr>
        <p:spPr>
          <a:xfrm rot="5400000">
            <a:off x="3113482" y="2069031"/>
            <a:ext cx="170602" cy="474099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en-US" sz="17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aphicFrame>
        <p:nvGraphicFramePr>
          <p:cNvPr id="92" name="Content Placeholder 1">
            <a:extLst>
              <a:ext uri="{FF2B5EF4-FFF2-40B4-BE49-F238E27FC236}">
                <a16:creationId xmlns:a16="http://schemas.microsoft.com/office/drawing/2014/main" id="{393A7D40-9911-DA47-A18B-C7DFC69C8DB0}"/>
              </a:ext>
            </a:extLst>
          </p:cNvPr>
          <p:cNvGraphicFramePr>
            <a:graphicFrameLocks/>
          </p:cNvGraphicFramePr>
          <p:nvPr/>
        </p:nvGraphicFramePr>
        <p:xfrm>
          <a:off x="822102" y="4586169"/>
          <a:ext cx="4753362" cy="1463040"/>
        </p:xfrm>
        <a:graphic>
          <a:graphicData uri="http://schemas.openxmlformats.org/drawingml/2006/table">
            <a:tbl>
              <a:tblPr firstRow="1" bandRow="1">
                <a:tableStyleId>{5C22544A-7EE6-4342-B048-85BDC9FD1C3A}</a:tableStyleId>
              </a:tblPr>
              <a:tblGrid>
                <a:gridCol w="1004291">
                  <a:extLst>
                    <a:ext uri="{9D8B030D-6E8A-4147-A177-3AD203B41FA5}">
                      <a16:colId xmlns:a16="http://schemas.microsoft.com/office/drawing/2014/main" val="2682145629"/>
                    </a:ext>
                  </a:extLst>
                </a:gridCol>
                <a:gridCol w="1265179">
                  <a:extLst>
                    <a:ext uri="{9D8B030D-6E8A-4147-A177-3AD203B41FA5}">
                      <a16:colId xmlns:a16="http://schemas.microsoft.com/office/drawing/2014/main" val="2873927588"/>
                    </a:ext>
                  </a:extLst>
                </a:gridCol>
                <a:gridCol w="1255594">
                  <a:extLst>
                    <a:ext uri="{9D8B030D-6E8A-4147-A177-3AD203B41FA5}">
                      <a16:colId xmlns:a16="http://schemas.microsoft.com/office/drawing/2014/main" val="1435554708"/>
                    </a:ext>
                  </a:extLst>
                </a:gridCol>
                <a:gridCol w="1228298">
                  <a:extLst>
                    <a:ext uri="{9D8B030D-6E8A-4147-A177-3AD203B41FA5}">
                      <a16:colId xmlns:a16="http://schemas.microsoft.com/office/drawing/2014/main" val="690385074"/>
                    </a:ext>
                  </a:extLst>
                </a:gridCol>
              </a:tblGrid>
              <a:tr h="0">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Pages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Days pub.</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Language</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Reviews</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528539"/>
                  </a:ext>
                </a:extLst>
              </a:tr>
            </a:tbl>
          </a:graphicData>
        </a:graphic>
      </p:graphicFrame>
      <p:pic>
        <p:nvPicPr>
          <p:cNvPr id="6" name="Picture 5" descr="A scatterplot. The y-axis is &quot;# Reviews&quot; and the x-axis is &quot;Days pub.&quot; There are three general clusters of data points, but they are all blue circles.">
            <a:extLst>
              <a:ext uri="{FF2B5EF4-FFF2-40B4-BE49-F238E27FC236}">
                <a16:creationId xmlns:a16="http://schemas.microsoft.com/office/drawing/2014/main" id="{D678265F-52FF-4D8A-B22E-BE7AA7BFBFDE}"/>
              </a:ext>
            </a:extLst>
          </p:cNvPr>
          <p:cNvPicPr>
            <a:picLocks noChangeAspect="1"/>
          </p:cNvPicPr>
          <p:nvPr/>
        </p:nvPicPr>
        <p:blipFill>
          <a:blip r:embed="rId4"/>
          <a:stretch>
            <a:fillRect/>
          </a:stretch>
        </p:blipFill>
        <p:spPr>
          <a:xfrm>
            <a:off x="365760" y="1775183"/>
            <a:ext cx="5433805" cy="1837131"/>
          </a:xfrm>
          <a:prstGeom prst="rect">
            <a:avLst/>
          </a:prstGeom>
        </p:spPr>
      </p:pic>
      <p:sp>
        <p:nvSpPr>
          <p:cNvPr id="3" name="Slide Number Placeholder 2">
            <a:extLst>
              <a:ext uri="{FF2B5EF4-FFF2-40B4-BE49-F238E27FC236}">
                <a16:creationId xmlns:a16="http://schemas.microsoft.com/office/drawing/2014/main" id="{05A3055C-B5ED-4F9F-940C-33BB512C7607}"/>
              </a:ext>
            </a:extLst>
          </p:cNvPr>
          <p:cNvSpPr>
            <a:spLocks noGrp="1"/>
          </p:cNvSpPr>
          <p:nvPr>
            <p:ph type="sldNum" idx="97"/>
          </p:nvPr>
        </p:nvSpPr>
        <p:spPr/>
        <p:txBody>
          <a:bodyPr/>
          <a:lstStyle/>
          <a:p>
            <a:fld id="{86A8BF56-6CB3-514C-9A64-F39D95C9E25B}" type="slidenum">
              <a:rPr lang="en-US" smtClean="0"/>
              <a:t>55</a:t>
            </a:fld>
            <a:endParaRPr lang="en-US" dirty="0"/>
          </a:p>
        </p:txBody>
      </p:sp>
      <p:grpSp>
        <p:nvGrpSpPr>
          <p:cNvPr id="10" name="Group 9">
            <a:extLst>
              <a:ext uri="{FF2B5EF4-FFF2-40B4-BE49-F238E27FC236}">
                <a16:creationId xmlns:a16="http://schemas.microsoft.com/office/drawing/2014/main" id="{26C10E35-7DA4-476E-A6A4-2ABB74F922E4}"/>
              </a:ext>
            </a:extLst>
          </p:cNvPr>
          <p:cNvGrpSpPr/>
          <p:nvPr/>
        </p:nvGrpSpPr>
        <p:grpSpPr>
          <a:xfrm>
            <a:off x="7892456" y="2015349"/>
            <a:ext cx="3094086" cy="2548875"/>
            <a:chOff x="7892456" y="2015349"/>
            <a:chExt cx="3094086" cy="2548875"/>
          </a:xfrm>
        </p:grpSpPr>
        <p:sp>
          <p:nvSpPr>
            <p:cNvPr id="14" name="Rounded Rectangle 77">
              <a:extLst>
                <a:ext uri="{FF2B5EF4-FFF2-40B4-BE49-F238E27FC236}">
                  <a16:creationId xmlns:a16="http://schemas.microsoft.com/office/drawing/2014/main" id="{E9F0FDA4-BF58-40D1-BDE1-822F8BBFB961}"/>
                </a:ext>
              </a:extLst>
            </p:cNvPr>
            <p:cNvSpPr/>
            <p:nvPr/>
          </p:nvSpPr>
          <p:spPr>
            <a:xfrm>
              <a:off x="7892456" y="2015349"/>
              <a:ext cx="3094086" cy="1030893"/>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Unsupervised learning</a:t>
              </a:r>
            </a:p>
          </p:txBody>
        </p:sp>
        <p:sp>
          <p:nvSpPr>
            <p:cNvPr id="15" name="Rounded Rectangle 86">
              <a:extLst>
                <a:ext uri="{FF2B5EF4-FFF2-40B4-BE49-F238E27FC236}">
                  <a16:creationId xmlns:a16="http://schemas.microsoft.com/office/drawing/2014/main" id="{4D540096-E28C-4542-A5FA-9482E0C64A4F}"/>
                </a:ext>
              </a:extLst>
            </p:cNvPr>
            <p:cNvSpPr/>
            <p:nvPr/>
          </p:nvSpPr>
          <p:spPr>
            <a:xfrm>
              <a:off x="8763077" y="3759762"/>
              <a:ext cx="1352845" cy="804462"/>
            </a:xfrm>
            <a:prstGeom prst="roundRect">
              <a:avLst/>
            </a:prstGeom>
            <a:solidFill>
              <a:schemeClr val="accent5">
                <a:lumMod val="40000"/>
                <a:lumOff val="60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16" name="Straight Connector 15">
              <a:extLst>
                <a:ext uri="{FF2B5EF4-FFF2-40B4-BE49-F238E27FC236}">
                  <a16:creationId xmlns:a16="http://schemas.microsoft.com/office/drawing/2014/main" id="{558E2BE9-8BCF-4966-84AF-18A048D3D8FF}"/>
                </a:ext>
                <a:ext uri="{C183D7F6-B498-43B3-948B-1728B52AA6E4}">
                  <adec:decorative xmlns:adec="http://schemas.microsoft.com/office/drawing/2017/decorative" val="1"/>
                </a:ext>
              </a:extLst>
            </p:cNvPr>
            <p:cNvCxnSpPr>
              <a:cxnSpLocks/>
              <a:stCxn id="14" idx="2"/>
              <a:endCxn id="15" idx="0"/>
            </p:cNvCxnSpPr>
            <p:nvPr/>
          </p:nvCxnSpPr>
          <p:spPr>
            <a:xfrm>
              <a:off x="9439499" y="3046242"/>
              <a:ext cx="1" cy="713520"/>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grpSp>
    </p:spTree>
    <p:custDataLst>
      <p:tags r:id="rId1"/>
    </p:custDataLst>
    <p:extLst>
      <p:ext uri="{BB962C8B-B14F-4D97-AF65-F5344CB8AC3E}">
        <p14:creationId xmlns:p14="http://schemas.microsoft.com/office/powerpoint/2010/main" val="4044637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7FBE-EA81-CE49-8905-A5F98E6C2855}"/>
              </a:ext>
            </a:extLst>
          </p:cNvPr>
          <p:cNvSpPr>
            <a:spLocks noGrp="1"/>
          </p:cNvSpPr>
          <p:nvPr>
            <p:ph type="title" idx="1"/>
          </p:nvPr>
        </p:nvSpPr>
        <p:spPr/>
        <p:txBody>
          <a:bodyPr vert="horz" anchor="ctr">
            <a:normAutofit/>
          </a:bodyPr>
          <a:lstStyle/>
          <a:p>
            <a:pPr>
              <a:lnSpc>
                <a:spcPct val="80000"/>
              </a:lnSpc>
            </a:pPr>
            <a:r>
              <a:rPr lang="en-US" dirty="0"/>
              <a:t>Source graphic: Clustering example: K-means</a:t>
            </a:r>
          </a:p>
        </p:txBody>
      </p:sp>
      <p:sp>
        <p:nvSpPr>
          <p:cNvPr id="88" name="TextBox 87">
            <a:extLst>
              <a:ext uri="{FF2B5EF4-FFF2-40B4-BE49-F238E27FC236}">
                <a16:creationId xmlns:a16="http://schemas.microsoft.com/office/drawing/2014/main" id="{24C01361-B5AF-E849-A2FB-8D51A59C8DC2}"/>
              </a:ext>
            </a:extLst>
          </p:cNvPr>
          <p:cNvSpPr txBox="1"/>
          <p:nvPr/>
        </p:nvSpPr>
        <p:spPr>
          <a:xfrm>
            <a:off x="2609673" y="3946403"/>
            <a:ext cx="1178221" cy="399877"/>
          </a:xfrm>
          <a:prstGeom prst="rect">
            <a:avLst/>
          </a:prstGeom>
          <a:noFill/>
        </p:spPr>
        <p:txBody>
          <a:bodyPr wrap="none" rtlCol="0">
            <a:spAutoFit/>
          </a:bodyPr>
          <a:lstStyle/>
          <a:p>
            <a:pPr algn="ctr" defTabSz="914126">
              <a:defRPr/>
            </a:pPr>
            <a:r>
              <a:rPr lang="en-US" sz="19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rPr>
              <a:t>Features</a:t>
            </a:r>
          </a:p>
        </p:txBody>
      </p:sp>
      <p:sp>
        <p:nvSpPr>
          <p:cNvPr id="90" name="Left Bracket 89">
            <a:extLst>
              <a:ext uri="{FF2B5EF4-FFF2-40B4-BE49-F238E27FC236}">
                <a16:creationId xmlns:a16="http://schemas.microsoft.com/office/drawing/2014/main" id="{CFF7BBE1-F428-B843-8BE1-7D776F4B4ECF}"/>
              </a:ext>
            </a:extLst>
          </p:cNvPr>
          <p:cNvSpPr/>
          <p:nvPr/>
        </p:nvSpPr>
        <p:spPr>
          <a:xfrm rot="5400000">
            <a:off x="3113482" y="2069031"/>
            <a:ext cx="170602" cy="474099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en-US" sz="1799" dirty="0">
              <a:solidFill>
                <a:srgbClr val="26262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aphicFrame>
        <p:nvGraphicFramePr>
          <p:cNvPr id="92" name="Content Placeholder 1">
            <a:extLst>
              <a:ext uri="{FF2B5EF4-FFF2-40B4-BE49-F238E27FC236}">
                <a16:creationId xmlns:a16="http://schemas.microsoft.com/office/drawing/2014/main" id="{393A7D40-9911-DA47-A18B-C7DFC69C8DB0}"/>
              </a:ext>
            </a:extLst>
          </p:cNvPr>
          <p:cNvGraphicFramePr>
            <a:graphicFrameLocks/>
          </p:cNvGraphicFramePr>
          <p:nvPr/>
        </p:nvGraphicFramePr>
        <p:xfrm>
          <a:off x="822102" y="4586169"/>
          <a:ext cx="4753362" cy="1463040"/>
        </p:xfrm>
        <a:graphic>
          <a:graphicData uri="http://schemas.openxmlformats.org/drawingml/2006/table">
            <a:tbl>
              <a:tblPr firstRow="1" bandRow="1">
                <a:tableStyleId>{5C22544A-7EE6-4342-B048-85BDC9FD1C3A}</a:tableStyleId>
              </a:tblPr>
              <a:tblGrid>
                <a:gridCol w="1004291">
                  <a:extLst>
                    <a:ext uri="{9D8B030D-6E8A-4147-A177-3AD203B41FA5}">
                      <a16:colId xmlns:a16="http://schemas.microsoft.com/office/drawing/2014/main" val="2682145629"/>
                    </a:ext>
                  </a:extLst>
                </a:gridCol>
                <a:gridCol w="1265179">
                  <a:extLst>
                    <a:ext uri="{9D8B030D-6E8A-4147-A177-3AD203B41FA5}">
                      <a16:colId xmlns:a16="http://schemas.microsoft.com/office/drawing/2014/main" val="2873927588"/>
                    </a:ext>
                  </a:extLst>
                </a:gridCol>
                <a:gridCol w="1255594">
                  <a:extLst>
                    <a:ext uri="{9D8B030D-6E8A-4147-A177-3AD203B41FA5}">
                      <a16:colId xmlns:a16="http://schemas.microsoft.com/office/drawing/2014/main" val="1435554708"/>
                    </a:ext>
                  </a:extLst>
                </a:gridCol>
                <a:gridCol w="1228298">
                  <a:extLst>
                    <a:ext uri="{9D8B030D-6E8A-4147-A177-3AD203B41FA5}">
                      <a16:colId xmlns:a16="http://schemas.microsoft.com/office/drawing/2014/main" val="690385074"/>
                    </a:ext>
                  </a:extLst>
                </a:gridCol>
              </a:tblGrid>
              <a:tr h="0">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Pages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Days pub.</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Language</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 Reviews</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354184">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dirty="0">
                          <a:latin typeface="Amazon Ember Light" panose="020B0403020204020204" pitchFamily="34" charset="0"/>
                          <a:ea typeface="Amazon Ember Light" panose="020B0403020204020204" pitchFamily="34" charset="0"/>
                          <a:cs typeface="Amazon Ember Light" panose="020B0403020204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528539"/>
                  </a:ext>
                </a:extLst>
              </a:tr>
            </a:tbl>
          </a:graphicData>
        </a:graphic>
      </p:graphicFrame>
      <p:sp>
        <p:nvSpPr>
          <p:cNvPr id="3" name="Slide Number Placeholder 2">
            <a:extLst>
              <a:ext uri="{FF2B5EF4-FFF2-40B4-BE49-F238E27FC236}">
                <a16:creationId xmlns:a16="http://schemas.microsoft.com/office/drawing/2014/main" id="{05A3055C-B5ED-4F9F-940C-33BB512C7607}"/>
              </a:ext>
            </a:extLst>
          </p:cNvPr>
          <p:cNvSpPr>
            <a:spLocks noGrp="1"/>
          </p:cNvSpPr>
          <p:nvPr>
            <p:ph type="sldNum" idx="97"/>
          </p:nvPr>
        </p:nvSpPr>
        <p:spPr/>
        <p:txBody>
          <a:bodyPr/>
          <a:lstStyle/>
          <a:p>
            <a:fld id="{86A8BF56-6CB3-514C-9A64-F39D95C9E25B}" type="slidenum">
              <a:rPr lang="en-US" smtClean="0"/>
              <a:t>56</a:t>
            </a:fld>
            <a:endParaRPr lang="en-US" dirty="0"/>
          </a:p>
        </p:txBody>
      </p:sp>
      <p:grpSp>
        <p:nvGrpSpPr>
          <p:cNvPr id="10" name="Group 9">
            <a:extLst>
              <a:ext uri="{FF2B5EF4-FFF2-40B4-BE49-F238E27FC236}">
                <a16:creationId xmlns:a16="http://schemas.microsoft.com/office/drawing/2014/main" id="{26C10E35-7DA4-476E-A6A4-2ABB74F922E4}"/>
              </a:ext>
            </a:extLst>
          </p:cNvPr>
          <p:cNvGrpSpPr/>
          <p:nvPr/>
        </p:nvGrpSpPr>
        <p:grpSpPr>
          <a:xfrm>
            <a:off x="7892456" y="2015349"/>
            <a:ext cx="3094086" cy="2548875"/>
            <a:chOff x="7892456" y="2015349"/>
            <a:chExt cx="3094086" cy="2548875"/>
          </a:xfrm>
        </p:grpSpPr>
        <p:sp>
          <p:nvSpPr>
            <p:cNvPr id="14" name="Rounded Rectangle 77">
              <a:extLst>
                <a:ext uri="{FF2B5EF4-FFF2-40B4-BE49-F238E27FC236}">
                  <a16:creationId xmlns:a16="http://schemas.microsoft.com/office/drawing/2014/main" id="{E9F0FDA4-BF58-40D1-BDE1-822F8BBFB961}"/>
                </a:ext>
              </a:extLst>
            </p:cNvPr>
            <p:cNvSpPr/>
            <p:nvPr/>
          </p:nvSpPr>
          <p:spPr>
            <a:xfrm>
              <a:off x="7892456" y="2015349"/>
              <a:ext cx="3094086" cy="1030893"/>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999"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Unsupervised learning</a:t>
              </a:r>
            </a:p>
          </p:txBody>
        </p:sp>
        <p:sp>
          <p:nvSpPr>
            <p:cNvPr id="15" name="Rounded Rectangle 86">
              <a:extLst>
                <a:ext uri="{FF2B5EF4-FFF2-40B4-BE49-F238E27FC236}">
                  <a16:creationId xmlns:a16="http://schemas.microsoft.com/office/drawing/2014/main" id="{4D540096-E28C-4542-A5FA-9482E0C64A4F}"/>
                </a:ext>
              </a:extLst>
            </p:cNvPr>
            <p:cNvSpPr/>
            <p:nvPr/>
          </p:nvSpPr>
          <p:spPr>
            <a:xfrm>
              <a:off x="8763077" y="3759762"/>
              <a:ext cx="1352845" cy="804462"/>
            </a:xfrm>
            <a:prstGeom prst="roundRect">
              <a:avLst/>
            </a:prstGeom>
            <a:solidFill>
              <a:schemeClr val="accent5">
                <a:lumMod val="40000"/>
                <a:lumOff val="60000"/>
              </a:schemeClr>
            </a:solidFill>
            <a:ln>
              <a:solidFill>
                <a:srgbClr val="8787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Clustering</a:t>
              </a:r>
              <a:endParaRPr lang="en-US" sz="14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16" name="Straight Connector 15">
              <a:extLst>
                <a:ext uri="{FF2B5EF4-FFF2-40B4-BE49-F238E27FC236}">
                  <a16:creationId xmlns:a16="http://schemas.microsoft.com/office/drawing/2014/main" id="{558E2BE9-8BCF-4966-84AF-18A048D3D8FF}"/>
                </a:ext>
                <a:ext uri="{C183D7F6-B498-43B3-948B-1728B52AA6E4}">
                  <adec:decorative xmlns:adec="http://schemas.microsoft.com/office/drawing/2017/decorative" val="1"/>
                </a:ext>
              </a:extLst>
            </p:cNvPr>
            <p:cNvCxnSpPr>
              <a:cxnSpLocks/>
              <a:stCxn id="14" idx="2"/>
              <a:endCxn id="15" idx="0"/>
            </p:cNvCxnSpPr>
            <p:nvPr/>
          </p:nvCxnSpPr>
          <p:spPr>
            <a:xfrm>
              <a:off x="9439499" y="3046242"/>
              <a:ext cx="1" cy="713520"/>
            </a:xfrm>
            <a:prstGeom prst="line">
              <a:avLst/>
            </a:prstGeom>
            <a:solidFill>
              <a:schemeClr val="tx1"/>
            </a:solidFill>
            <a:ln w="57150">
              <a:solidFill>
                <a:schemeClr val="accent5"/>
              </a:solidFill>
            </a:ln>
          </p:spPr>
          <p:style>
            <a:lnRef idx="3">
              <a:schemeClr val="accent1"/>
            </a:lnRef>
            <a:fillRef idx="0">
              <a:schemeClr val="accent1"/>
            </a:fillRef>
            <a:effectRef idx="2">
              <a:schemeClr val="accent1"/>
            </a:effectRef>
            <a:fontRef idx="minor">
              <a:schemeClr val="tx1"/>
            </a:fontRef>
          </p:style>
        </p:cxnSp>
      </p:grpSp>
      <p:sp>
        <p:nvSpPr>
          <p:cNvPr id="21" name="TextBox 20" descr="This list of algorithms is associated with clustering. K-Means is highlighted.">
            <a:extLst>
              <a:ext uri="{FF2B5EF4-FFF2-40B4-BE49-F238E27FC236}">
                <a16:creationId xmlns:a16="http://schemas.microsoft.com/office/drawing/2014/main" id="{E88AF4C9-46B1-4F03-9F4E-50F46E976F7C}"/>
              </a:ext>
            </a:extLst>
          </p:cNvPr>
          <p:cNvSpPr txBox="1"/>
          <p:nvPr/>
        </p:nvSpPr>
        <p:spPr>
          <a:xfrm>
            <a:off x="8763077" y="4732914"/>
            <a:ext cx="1054218" cy="584775"/>
          </a:xfrm>
          <a:prstGeom prst="rect">
            <a:avLst/>
          </a:prstGeom>
          <a:noFill/>
        </p:spPr>
        <p:txBody>
          <a:bodyPr wrap="square" rtlCol="0">
            <a:spAutoFit/>
          </a:bodyPr>
          <a:lstStyle/>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Example: </a:t>
            </a:r>
          </a:p>
          <a:p>
            <a:r>
              <a:rPr lang="en-US" sz="16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K-means</a:t>
            </a:r>
          </a:p>
        </p:txBody>
      </p:sp>
      <p:pic>
        <p:nvPicPr>
          <p:cNvPr id="13" name="Picture 12" descr="Scatterplot from previous slide, now three clusters are represented with their own icons, indicating three clusters.">
            <a:extLst>
              <a:ext uri="{FF2B5EF4-FFF2-40B4-BE49-F238E27FC236}">
                <a16:creationId xmlns:a16="http://schemas.microsoft.com/office/drawing/2014/main" id="{65D28224-69BF-4DD4-8AB6-D1653C946D6D}"/>
              </a:ext>
            </a:extLst>
          </p:cNvPr>
          <p:cNvPicPr>
            <a:picLocks noChangeAspect="1"/>
          </p:cNvPicPr>
          <p:nvPr/>
        </p:nvPicPr>
        <p:blipFill>
          <a:blip r:embed="rId4"/>
          <a:stretch>
            <a:fillRect/>
          </a:stretch>
        </p:blipFill>
        <p:spPr>
          <a:xfrm>
            <a:off x="365759" y="1775182"/>
            <a:ext cx="5433805" cy="1837131"/>
          </a:xfrm>
          <a:prstGeom prst="rect">
            <a:avLst/>
          </a:prstGeom>
        </p:spPr>
      </p:pic>
    </p:spTree>
    <p:custDataLst>
      <p:tags r:id="rId1"/>
    </p:custDataLst>
    <p:extLst>
      <p:ext uri="{BB962C8B-B14F-4D97-AF65-F5344CB8AC3E}">
        <p14:creationId xmlns:p14="http://schemas.microsoft.com/office/powerpoint/2010/main" val="134726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F88848-2333-4A1E-9610-CB0A40ACCFFD}"/>
              </a:ext>
            </a:extLst>
          </p:cNvPr>
          <p:cNvSpPr>
            <a:spLocks noGrp="1"/>
          </p:cNvSpPr>
          <p:nvPr>
            <p:ph type="sldNum" idx="97"/>
          </p:nvPr>
        </p:nvSpPr>
        <p:spPr/>
        <p:txBody>
          <a:bodyPr/>
          <a:lstStyle/>
          <a:p>
            <a:fld id="{86A8BF56-6CB3-514C-9A64-F39D95C9E25B}" type="slidenum">
              <a:rPr lang="en-US" smtClean="0"/>
              <a:pPr/>
              <a:t>6</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Review: Tabular data vectors and variables</a:t>
            </a:r>
          </a:p>
        </p:txBody>
      </p:sp>
      <mc:AlternateContent xmlns:mc="http://schemas.openxmlformats.org/markup-compatibility/2006" xmlns:a14="http://schemas.microsoft.com/office/drawing/2010/main">
        <mc:Choice Requires="a14">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1165536"/>
                <a:ext cx="11466576" cy="1123394"/>
              </a:xfrm>
            </p:spPr>
            <p:txBody>
              <a:bodyPr/>
              <a:lstStyle/>
              <a:p>
                <a:r>
                  <a:rPr lang="en-US" dirty="0"/>
                  <a:t>Features are represented by a vector </a:t>
                </a:r>
                <a14:m>
                  <m:oMath xmlns:m="http://schemas.openxmlformats.org/officeDocument/2006/math">
                    <m:r>
                      <a:rPr lang="en-US" b="1" i="1" smtClean="0">
                        <a:solidFill>
                          <a:schemeClr val="accent5"/>
                        </a:solidFill>
                        <a:latin typeface="Cambria Math" panose="02040503050406030204" pitchFamily="18" charset="0"/>
                      </a:rPr>
                      <m:t>𝑿</m:t>
                    </m:r>
                  </m:oMath>
                </a14:m>
                <a:r>
                  <a:rPr lang="en-US" dirty="0"/>
                  <a:t>.</a:t>
                </a:r>
              </a:p>
              <a:p>
                <a:r>
                  <a:rPr lang="en-US" dirty="0"/>
                  <a:t>Labels are represented by a variable </a:t>
                </a:r>
                <a14:m>
                  <m:oMath xmlns:m="http://schemas.openxmlformats.org/officeDocument/2006/math">
                    <m:r>
                      <a:rPr lang="en-US" b="1" i="1" smtClean="0">
                        <a:solidFill>
                          <a:schemeClr val="accent2">
                            <a:lumMod val="75000"/>
                          </a:schemeClr>
                        </a:solidFill>
                        <a:latin typeface="Cambria Math" panose="02040503050406030204" pitchFamily="18" charset="0"/>
                      </a:rPr>
                      <m:t>𝒚</m:t>
                    </m:r>
                  </m:oMath>
                </a14:m>
                <a:r>
                  <a:rPr lang="en-US" dirty="0"/>
                  <a:t>.</a:t>
                </a:r>
              </a:p>
            </p:txBody>
          </p:sp>
        </mc:Choice>
        <mc:Fallback xmlns="">
          <p:sp>
            <p:nvSpPr>
              <p:cNvPr id="4" name="Content Placeholder 5">
                <a:extLst>
                  <a:ext uri="{FF2B5EF4-FFF2-40B4-BE49-F238E27FC236}">
                    <a16:creationId xmlns:a16="http://schemas.microsoft.com/office/drawing/2014/main" id="{0FFF8176-240D-94A8-6114-62857B0123DF}"/>
                  </a:ext>
                </a:extLst>
              </p:cNvPr>
              <p:cNvSpPr>
                <a:spLocks noGrp="1" noRot="1" noChangeAspect="1" noMove="1" noResize="1" noEditPoints="1" noAdjustHandles="1" noChangeArrowheads="1" noChangeShapeType="1" noTextEdit="1"/>
              </p:cNvSpPr>
              <p:nvPr>
                <p:ph idx="2"/>
              </p:nvPr>
            </p:nvSpPr>
            <p:spPr>
              <a:xfrm>
                <a:off x="365760" y="1165536"/>
                <a:ext cx="11466576" cy="1123394"/>
              </a:xfrm>
              <a:blipFill>
                <a:blip r:embed="rId4"/>
                <a:stretch>
                  <a:fillRect l="-1116" t="-6522" b="-18478"/>
                </a:stretch>
              </a:blipFill>
            </p:spPr>
            <p:txBody>
              <a:bodyPr/>
              <a:lstStyle/>
              <a:p>
                <a:r>
                  <a:rPr lang="en-US">
                    <a:noFill/>
                  </a:rPr>
                  <a:t> </a:t>
                </a:r>
              </a:p>
            </p:txBody>
          </p:sp>
        </mc:Fallback>
      </mc:AlternateContent>
      <p:pic>
        <p:nvPicPr>
          <p:cNvPr id="9" name="Picture 8" descr="Table showing 3 columns representing the features x1 (month sold), x2 (year sold) and x3 (genre), and the label y (sale price)">
            <a:extLst>
              <a:ext uri="{FF2B5EF4-FFF2-40B4-BE49-F238E27FC236}">
                <a16:creationId xmlns:a16="http://schemas.microsoft.com/office/drawing/2014/main" id="{911AC0B8-D099-6807-91ED-96F9EC74349D}"/>
              </a:ext>
            </a:extLst>
          </p:cNvPr>
          <p:cNvPicPr>
            <a:picLocks noChangeAspect="1"/>
          </p:cNvPicPr>
          <p:nvPr/>
        </p:nvPicPr>
        <p:blipFill>
          <a:blip r:embed="rId5"/>
          <a:stretch>
            <a:fillRect/>
          </a:stretch>
        </p:blipFill>
        <p:spPr>
          <a:xfrm>
            <a:off x="7018020" y="2288930"/>
            <a:ext cx="4572000" cy="4000500"/>
          </a:xfrm>
          <a:prstGeom prst="rect">
            <a:avLst/>
          </a:prstGeom>
        </p:spPr>
      </p:pic>
    </p:spTree>
    <p:custDataLst>
      <p:tags r:id="rId1"/>
    </p:custDataLst>
    <p:extLst>
      <p:ext uri="{BB962C8B-B14F-4D97-AF65-F5344CB8AC3E}">
        <p14:creationId xmlns:p14="http://schemas.microsoft.com/office/powerpoint/2010/main" val="255230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860E3-51C5-471B-99A8-FEE9A9CB1110}"/>
              </a:ext>
            </a:extLst>
          </p:cNvPr>
          <p:cNvSpPr>
            <a:spLocks noGrp="1"/>
          </p:cNvSpPr>
          <p:nvPr>
            <p:ph type="sldNum" idx="97"/>
          </p:nvPr>
        </p:nvSpPr>
        <p:spPr/>
        <p:txBody>
          <a:bodyPr/>
          <a:lstStyle/>
          <a:p>
            <a:fld id="{86A8BF56-6CB3-514C-9A64-F39D95C9E25B}" type="slidenum">
              <a:rPr lang="en-US" smtClean="0"/>
              <a:pPr/>
              <a:t>7</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Image data: Features and labels</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a:xfrm>
            <a:off x="365760" y="3981156"/>
            <a:ext cx="11466576" cy="2447075"/>
          </a:xfrm>
        </p:spPr>
        <p:txBody>
          <a:bodyPr/>
          <a:lstStyle/>
          <a:p>
            <a:r>
              <a:rPr lang="en-US" dirty="0">
                <a:solidFill>
                  <a:schemeClr val="tx2"/>
                </a:solidFill>
              </a:rPr>
              <a:t>Each data sample is an image that is stored as a file.</a:t>
            </a:r>
          </a:p>
          <a:p>
            <a:r>
              <a:rPr lang="en-US" dirty="0">
                <a:solidFill>
                  <a:schemeClr val="tx2"/>
                </a:solidFill>
              </a:rPr>
              <a:t>Features are determined by pixels and their relationships to each other.</a:t>
            </a:r>
          </a:p>
          <a:p>
            <a:r>
              <a:rPr lang="en-US" dirty="0">
                <a:solidFill>
                  <a:schemeClr val="tx2"/>
                </a:solidFill>
              </a:rPr>
              <a:t>Example label: What kind of animal is in the image?</a:t>
            </a:r>
          </a:p>
        </p:txBody>
      </p:sp>
      <p:sp>
        <p:nvSpPr>
          <p:cNvPr id="14" name="TextBox 18">
            <a:extLst>
              <a:ext uri="{FF2B5EF4-FFF2-40B4-BE49-F238E27FC236}">
                <a16:creationId xmlns:a16="http://schemas.microsoft.com/office/drawing/2014/main" id="{DB8857E3-8325-A6A5-1D1E-FF29C23B1EAD}"/>
              </a:ext>
            </a:extLst>
          </p:cNvPr>
          <p:cNvSpPr txBox="1"/>
          <p:nvPr/>
        </p:nvSpPr>
        <p:spPr>
          <a:xfrm>
            <a:off x="4446903" y="3405677"/>
            <a:ext cx="32981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rPr>
              <a:t>Example of an image dataset</a:t>
            </a:r>
          </a:p>
        </p:txBody>
      </p:sp>
      <p:pic>
        <p:nvPicPr>
          <p:cNvPr id="13" name="Picture 12" descr="List of JPG files with their size included.">
            <a:extLst>
              <a:ext uri="{FF2B5EF4-FFF2-40B4-BE49-F238E27FC236}">
                <a16:creationId xmlns:a16="http://schemas.microsoft.com/office/drawing/2014/main" id="{3AA838C9-BAE8-8EF2-A71C-D0A55DC4C373}"/>
              </a:ext>
            </a:extLst>
          </p:cNvPr>
          <p:cNvPicPr>
            <a:picLocks noChangeAspect="1"/>
          </p:cNvPicPr>
          <p:nvPr/>
        </p:nvPicPr>
        <p:blipFill rotWithShape="1">
          <a:blip r:embed="rId4"/>
          <a:srcRect b="62361"/>
          <a:stretch/>
        </p:blipFill>
        <p:spPr>
          <a:xfrm>
            <a:off x="1648236" y="1468233"/>
            <a:ext cx="8895529" cy="183514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6252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EA53AA-4596-443D-A52D-673808456095}"/>
              </a:ext>
            </a:extLst>
          </p:cNvPr>
          <p:cNvSpPr>
            <a:spLocks noGrp="1"/>
          </p:cNvSpPr>
          <p:nvPr>
            <p:ph type="sldNum" idx="97"/>
          </p:nvPr>
        </p:nvSpPr>
        <p:spPr/>
        <p:txBody>
          <a:bodyPr/>
          <a:lstStyle/>
          <a:p>
            <a:fld id="{86A8BF56-6CB3-514C-9A64-F39D95C9E25B}" type="slidenum">
              <a:rPr lang="en-US" smtClean="0"/>
              <a:t>8</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normAutofit/>
          </a:bodyPr>
          <a:lstStyle/>
          <a:p>
            <a:r>
              <a:rPr lang="en-US" dirty="0"/>
              <a:t>Example of features and labels in image data</a:t>
            </a:r>
          </a:p>
        </p:txBody>
      </p:sp>
      <p:pic>
        <p:nvPicPr>
          <p:cNvPr id="5" name="Picture 4" descr="Raccoon standing in snow.">
            <a:extLst>
              <a:ext uri="{FF2B5EF4-FFF2-40B4-BE49-F238E27FC236}">
                <a16:creationId xmlns:a16="http://schemas.microsoft.com/office/drawing/2014/main" id="{1198BAC5-42BC-CC02-7190-687C714635A2}"/>
              </a:ext>
            </a:extLst>
          </p:cNvPr>
          <p:cNvPicPr>
            <a:picLocks noChangeAspect="1"/>
          </p:cNvPicPr>
          <p:nvPr/>
        </p:nvPicPr>
        <p:blipFill>
          <a:blip r:embed="rId4"/>
          <a:stretch>
            <a:fillRect/>
          </a:stretch>
        </p:blipFill>
        <p:spPr>
          <a:xfrm>
            <a:off x="1018872" y="4350110"/>
            <a:ext cx="1885062" cy="1819304"/>
          </a:xfrm>
          <a:prstGeom prst="rect">
            <a:avLst/>
          </a:prstGeom>
        </p:spPr>
      </p:pic>
      <p:sp>
        <p:nvSpPr>
          <p:cNvPr id="8" name="Callout: Colors menu">
            <a:extLst>
              <a:ext uri="{FF2B5EF4-FFF2-40B4-BE49-F238E27FC236}">
                <a16:creationId xmlns:a16="http://schemas.microsoft.com/office/drawing/2014/main" id="{530766BE-34AB-7935-3604-3A0AD5EEA3FC}"/>
              </a:ext>
              <a:ext uri="{C183D7F6-B498-43B3-948B-1728B52AA6E4}">
                <adec:decorative xmlns:adec="http://schemas.microsoft.com/office/drawing/2017/decorative" val="0"/>
              </a:ext>
            </a:extLst>
          </p:cNvPr>
          <p:cNvSpPr/>
          <p:nvPr/>
        </p:nvSpPr>
        <p:spPr>
          <a:xfrm>
            <a:off x="910310" y="2108749"/>
            <a:ext cx="2102187" cy="1569660"/>
          </a:xfrm>
          <a:prstGeom prst="borderCallout1">
            <a:avLst>
              <a:gd name="adj1" fmla="val 97727"/>
              <a:gd name="adj2" fmla="val 49527"/>
              <a:gd name="adj3" fmla="val 137760"/>
              <a:gd name="adj4" fmla="val 49767"/>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spAutoFit/>
          </a:bodyPr>
          <a:lstStyle/>
          <a:p>
            <a:pPr algn="ctr"/>
            <a:r>
              <a:rPr lang="en-US" sz="2400" dirty="0">
                <a:solidFill>
                  <a:schemeClr val="bg1"/>
                </a:solidFill>
              </a:rPr>
              <a:t>To know whether an image is of a raccoon…</a:t>
            </a:r>
            <a:endParaRPr lang="en-US" dirty="0">
              <a:solidFill>
                <a:schemeClr val="bg1"/>
              </a:solidFill>
            </a:endParaRPr>
          </a:p>
        </p:txBody>
      </p:sp>
      <p:sp>
        <p:nvSpPr>
          <p:cNvPr id="9" name="Arrow: Right 29">
            <a:extLst>
              <a:ext uri="{FF2B5EF4-FFF2-40B4-BE49-F238E27FC236}">
                <a16:creationId xmlns:a16="http://schemas.microsoft.com/office/drawing/2014/main" id="{32C69D28-892D-0916-E6DA-814189105219}"/>
              </a:ext>
              <a:ext uri="{C183D7F6-B498-43B3-948B-1728B52AA6E4}">
                <adec:decorative xmlns:adec="http://schemas.microsoft.com/office/drawing/2017/decorative" val="1"/>
              </a:ext>
            </a:extLst>
          </p:cNvPr>
          <p:cNvSpPr/>
          <p:nvPr/>
        </p:nvSpPr>
        <p:spPr>
          <a:xfrm rot="19496313">
            <a:off x="3282612" y="3482226"/>
            <a:ext cx="929858" cy="497393"/>
          </a:xfrm>
          <a:prstGeom prst="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Callout: Colors menu">
            <a:extLst>
              <a:ext uri="{FF2B5EF4-FFF2-40B4-BE49-F238E27FC236}">
                <a16:creationId xmlns:a16="http://schemas.microsoft.com/office/drawing/2014/main" id="{0F084A17-B508-033A-FD99-D42FC5F311E7}"/>
              </a:ext>
              <a:ext uri="{C183D7F6-B498-43B3-948B-1728B52AA6E4}">
                <adec:decorative xmlns:adec="http://schemas.microsoft.com/office/drawing/2017/decorative" val="0"/>
              </a:ext>
            </a:extLst>
          </p:cNvPr>
          <p:cNvSpPr/>
          <p:nvPr/>
        </p:nvSpPr>
        <p:spPr>
          <a:xfrm>
            <a:off x="8592646" y="1750851"/>
            <a:ext cx="3281594" cy="1200329"/>
          </a:xfrm>
          <a:prstGeom prst="borderCallout1">
            <a:avLst>
              <a:gd name="adj1" fmla="val 53201"/>
              <a:gd name="adj2" fmla="val -482"/>
              <a:gd name="adj3" fmla="val 52921"/>
              <a:gd name="adj4" fmla="val -20661"/>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spAutoFit/>
          </a:bodyPr>
          <a:lstStyle/>
          <a:p>
            <a:pPr algn="ctr"/>
            <a:r>
              <a:rPr lang="en-US" sz="2400" dirty="0">
                <a:solidFill>
                  <a:schemeClr val="bg1"/>
                </a:solidFill>
              </a:rPr>
              <a:t>Provide many images that are labeled as raccoons</a:t>
            </a:r>
          </a:p>
        </p:txBody>
      </p:sp>
      <p:pic>
        <p:nvPicPr>
          <p:cNvPr id="6" name="Picture 5" descr="Raccoon in tree labeled as raccoon.">
            <a:extLst>
              <a:ext uri="{FF2B5EF4-FFF2-40B4-BE49-F238E27FC236}">
                <a16:creationId xmlns:a16="http://schemas.microsoft.com/office/drawing/2014/main" id="{ED22C211-E086-4F58-84C8-5DBCD00FEBBA}"/>
              </a:ext>
            </a:extLst>
          </p:cNvPr>
          <p:cNvPicPr>
            <a:picLocks noChangeAspect="1"/>
          </p:cNvPicPr>
          <p:nvPr/>
        </p:nvPicPr>
        <p:blipFill>
          <a:blip r:embed="rId5"/>
          <a:stretch>
            <a:fillRect/>
          </a:stretch>
        </p:blipFill>
        <p:spPr>
          <a:xfrm>
            <a:off x="4349345" y="1235996"/>
            <a:ext cx="3493311" cy="2706859"/>
          </a:xfrm>
          <a:prstGeom prst="rect">
            <a:avLst/>
          </a:prstGeom>
        </p:spPr>
      </p:pic>
      <p:sp>
        <p:nvSpPr>
          <p:cNvPr id="10" name="Callout: Colors menu">
            <a:extLst>
              <a:ext uri="{FF2B5EF4-FFF2-40B4-BE49-F238E27FC236}">
                <a16:creationId xmlns:a16="http://schemas.microsoft.com/office/drawing/2014/main" id="{0E9841B6-94B1-EF1D-9179-DAF12FE210B2}"/>
              </a:ext>
              <a:ext uri="{C183D7F6-B498-43B3-948B-1728B52AA6E4}">
                <adec:decorative xmlns:adec="http://schemas.microsoft.com/office/drawing/2017/decorative" val="0"/>
              </a:ext>
            </a:extLst>
          </p:cNvPr>
          <p:cNvSpPr/>
          <p:nvPr/>
        </p:nvSpPr>
        <p:spPr>
          <a:xfrm>
            <a:off x="4958318" y="4537128"/>
            <a:ext cx="3653220" cy="1569660"/>
          </a:xfrm>
          <a:prstGeom prst="borderCallout1">
            <a:avLst>
              <a:gd name="adj1" fmla="val 52062"/>
              <a:gd name="adj2" fmla="val 100642"/>
              <a:gd name="adj3" fmla="val 52300"/>
              <a:gd name="adj4" fmla="val 114246"/>
            </a:avLst>
          </a:prstGeom>
          <a:ln w="63500">
            <a:solidFill>
              <a:schemeClr val="accent6"/>
            </a:solidFill>
            <a:headEnd type="none" w="med" len="med"/>
            <a:tailEnd type="triangle" w="med" len="med"/>
          </a:ln>
          <a:effectLst>
            <a:outerShdw blurRad="63500" dist="53881" dir="2700016" rotWithShape="0">
              <a:scrgbClr r="0" g="0" b="0">
                <a:alpha val="25000"/>
              </a:scrgbClr>
            </a:outerShdw>
          </a:effectLst>
        </p:spPr>
        <p:style>
          <a:lnRef idx="3">
            <a:schemeClr val="lt1"/>
          </a:lnRef>
          <a:fillRef idx="1">
            <a:schemeClr val="accent6"/>
          </a:fillRef>
          <a:effectRef idx="1">
            <a:schemeClr val="accent6"/>
          </a:effectRef>
          <a:fontRef idx="minor">
            <a:schemeClr val="lt1"/>
          </a:fontRef>
        </p:style>
        <p:txBody>
          <a:bodyPr rtlCol="0" anchor="ctr">
            <a:spAutoFit/>
          </a:bodyPr>
          <a:lstStyle/>
          <a:p>
            <a:pPr algn="ctr"/>
            <a:r>
              <a:rPr lang="en-US" sz="2400" dirty="0">
                <a:solidFill>
                  <a:schemeClr val="bg1"/>
                </a:solidFill>
              </a:rPr>
              <a:t>The algorithm treats the raccoon’s pixels as features and uses them to train the model</a:t>
            </a:r>
            <a:endParaRPr lang="en-US" dirty="0">
              <a:solidFill>
                <a:schemeClr val="bg1"/>
              </a:solidFill>
            </a:endParaRPr>
          </a:p>
        </p:txBody>
      </p:sp>
      <p:pic>
        <p:nvPicPr>
          <p:cNvPr id="21" name="Picture 20">
            <a:extLst>
              <a:ext uri="{FF2B5EF4-FFF2-40B4-BE49-F238E27FC236}">
                <a16:creationId xmlns:a16="http://schemas.microsoft.com/office/drawing/2014/main" id="{37546D07-91DD-B474-4B62-C898D97B480F}"/>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9212103" y="4429537"/>
            <a:ext cx="2662137" cy="1784842"/>
          </a:xfrm>
          <a:prstGeom prst="rect">
            <a:avLst/>
          </a:prstGeom>
        </p:spPr>
      </p:pic>
      <p:sp>
        <p:nvSpPr>
          <p:cNvPr id="12" name="Arrow: Right 29">
            <a:extLst>
              <a:ext uri="{FF2B5EF4-FFF2-40B4-BE49-F238E27FC236}">
                <a16:creationId xmlns:a16="http://schemas.microsoft.com/office/drawing/2014/main" id="{6F4D31EC-23A3-14A4-C26F-B449B288EDBE}"/>
              </a:ext>
              <a:ext uri="{C183D7F6-B498-43B3-948B-1728B52AA6E4}">
                <adec:decorative xmlns:adec="http://schemas.microsoft.com/office/drawing/2017/decorative" val="1"/>
              </a:ext>
            </a:extLst>
          </p:cNvPr>
          <p:cNvSpPr/>
          <p:nvPr/>
        </p:nvSpPr>
        <p:spPr>
          <a:xfrm rot="1928596">
            <a:off x="8220602" y="3593524"/>
            <a:ext cx="929858" cy="497393"/>
          </a:xfrm>
          <a:prstGeom prst="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3578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3C5299-F3DD-4E40-B2E0-E5DD7BE61417}"/>
              </a:ext>
            </a:extLst>
          </p:cNvPr>
          <p:cNvSpPr>
            <a:spLocks noGrp="1"/>
          </p:cNvSpPr>
          <p:nvPr>
            <p:ph type="sldNum" idx="97"/>
          </p:nvPr>
        </p:nvSpPr>
        <p:spPr/>
        <p:txBody>
          <a:bodyPr/>
          <a:lstStyle/>
          <a:p>
            <a:fld id="{86A8BF56-6CB3-514C-9A64-F39D95C9E25B}" type="slidenum">
              <a:rPr lang="en-US" smtClean="0"/>
              <a:pPr/>
              <a:t>9</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Text data: Features and labels</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Each data sample is a piece of text that is stored as a file. For example, a data sample might be a sentence, chapter, or document.</a:t>
            </a:r>
          </a:p>
          <a:p>
            <a:r>
              <a:rPr lang="en-US" dirty="0"/>
              <a:t>Features are text characters or words.</a:t>
            </a:r>
          </a:p>
          <a:p>
            <a:r>
              <a:rPr lang="en-US" dirty="0"/>
              <a:t>Example label: Does the text express a positive sentiment or a negative sentiment?</a:t>
            </a:r>
          </a:p>
        </p:txBody>
      </p:sp>
      <p:sp>
        <p:nvSpPr>
          <p:cNvPr id="9" name="TextBox 8">
            <a:extLst>
              <a:ext uri="{FF2B5EF4-FFF2-40B4-BE49-F238E27FC236}">
                <a16:creationId xmlns:a16="http://schemas.microsoft.com/office/drawing/2014/main" id="{D3013E38-1FBF-5F98-D785-85674257F6A4}"/>
              </a:ext>
            </a:extLst>
          </p:cNvPr>
          <p:cNvSpPr txBox="1"/>
          <p:nvPr/>
        </p:nvSpPr>
        <p:spPr>
          <a:xfrm>
            <a:off x="4691159" y="4336112"/>
            <a:ext cx="2809683" cy="338554"/>
          </a:xfrm>
          <a:prstGeom prst="rect">
            <a:avLst/>
          </a:prstGeom>
          <a:noFill/>
        </p:spPr>
        <p:txBody>
          <a:bodyPr wrap="square" rtlCol="0">
            <a:spAutoFit/>
          </a:bodyPr>
          <a:lstStyle/>
          <a:p>
            <a:pPr algn="ctr"/>
            <a:r>
              <a:rPr lang="en-US" sz="1600" dirty="0">
                <a:solidFill>
                  <a:srgbClr val="232F3E"/>
                </a:solidFill>
              </a:rPr>
              <a:t>Example of a text dataset</a:t>
            </a:r>
          </a:p>
        </p:txBody>
      </p:sp>
      <p:sp>
        <p:nvSpPr>
          <p:cNvPr id="5" name="TextBox 4">
            <a:extLst>
              <a:ext uri="{FF2B5EF4-FFF2-40B4-BE49-F238E27FC236}">
                <a16:creationId xmlns:a16="http://schemas.microsoft.com/office/drawing/2014/main" id="{0BE62925-2D07-49B4-ABBE-60B64CAAF7DE}"/>
              </a:ext>
            </a:extLst>
          </p:cNvPr>
          <p:cNvSpPr txBox="1"/>
          <p:nvPr/>
        </p:nvSpPr>
        <p:spPr>
          <a:xfrm>
            <a:off x="2700679" y="4823970"/>
            <a:ext cx="6790642" cy="369332"/>
          </a:xfrm>
          <a:prstGeom prst="rect">
            <a:avLst/>
          </a:prstGeom>
          <a:solidFill>
            <a:schemeClr val="bg2"/>
          </a:solidFill>
          <a:ln w="12700">
            <a:solidFill>
              <a:srgbClr val="232F3E"/>
            </a:solidFill>
          </a:ln>
          <a:effectLst>
            <a:outerShdw blurRad="63500" dist="53881" dir="2700016" rotWithShape="0">
              <a:scrgbClr r="0" g="0" b="0">
                <a:alpha val="25000"/>
              </a:scrgbClr>
            </a:outerShdw>
          </a:effectLst>
        </p:spPr>
        <p:txBody>
          <a:bodyPr wrap="none" rtlCol="0" anchor="ctr">
            <a:spAutoFit/>
          </a:bodyPr>
          <a:lstStyle/>
          <a:p>
            <a:r>
              <a:rPr lang="en-US" dirty="0">
                <a:solidFill>
                  <a:srgbClr val="232F3E"/>
                </a:solidFill>
              </a:rPr>
              <a:t>“This book is pretty good! I would recommend it to my friends.”</a:t>
            </a:r>
          </a:p>
        </p:txBody>
      </p:sp>
    </p:spTree>
    <p:custDataLst>
      <p:tags r:id="rId1"/>
    </p:custDataLst>
    <p:extLst>
      <p:ext uri="{BB962C8B-B14F-4D97-AF65-F5344CB8AC3E}">
        <p14:creationId xmlns:p14="http://schemas.microsoft.com/office/powerpoint/2010/main" val="2200036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LU-ACADEMY-V5" val="MchLNNLw"/>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LU-Academy-v5">
  <a:themeElements>
    <a:clrScheme name="Custom 7">
      <a:dk1>
        <a:sysClr val="windowText" lastClr="000000"/>
      </a:dk1>
      <a:lt1>
        <a:sysClr val="window" lastClr="FFFFFF"/>
      </a:lt1>
      <a:dk2>
        <a:srgbClr val="232F3E"/>
      </a:dk2>
      <a:lt2>
        <a:srgbClr val="F1F3F3"/>
      </a:lt2>
      <a:accent1>
        <a:srgbClr val="003181"/>
      </a:accent1>
      <a:accent2>
        <a:srgbClr val="FFAD97"/>
      </a:accent2>
      <a:accent3>
        <a:srgbClr val="F46EBB"/>
      </a:accent3>
      <a:accent4>
        <a:srgbClr val="2074D5"/>
      </a:accent4>
      <a:accent5>
        <a:srgbClr val="504BAB"/>
      </a:accent5>
      <a:accent6>
        <a:srgbClr val="DF2A5D"/>
      </a:accent6>
      <a:hlink>
        <a:srgbClr val="0972D3"/>
      </a:hlink>
      <a:folHlink>
        <a:srgbClr val="0972D3"/>
      </a:folHlink>
    </a:clrScheme>
    <a:fontScheme name="MLU-Academy-fonts">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Squid Ink">
      <a:srgbClr val="161E2D"/>
    </a:custClr>
    <a:custClr name="Squid Ink">
      <a:srgbClr val="232F3E"/>
    </a:custClr>
    <a:custClr name="Stone">
      <a:srgbClr val="D4DADA"/>
    </a:custClr>
    <a:custClr name="Paper">
      <a:srgbClr val="F1F3F3"/>
    </a:custClr>
    <a:custClr name="White">
      <a:srgbClr val="FFFFFF"/>
    </a:custClr>
    <a:custClr name="blank">
      <a:srgbClr val="FFFFFF"/>
    </a:custClr>
    <a:custClr name="blank">
      <a:srgbClr val="FFFFFF"/>
    </a:custClr>
    <a:custClr name="blank">
      <a:srgbClr val="FFFFFF"/>
    </a:custClr>
    <a:custClr name="blank">
      <a:srgbClr val="FFFFFF"/>
    </a:custClr>
    <a:custClr name="blank">
      <a:srgbClr val="FFFFFF"/>
    </a:custClr>
    <a:custClr name="Anchor">
      <a:srgbClr val="003181"/>
    </a:custClr>
    <a:custClr name="Sky">
      <a:srgbClr val="2074D5"/>
    </a:custClr>
    <a:custClr name="Rind">
      <a:srgbClr val="FBD8BF"/>
    </a:custClr>
    <a:custClr name="Smile">
      <a:srgbClr val="FF9900"/>
    </a:custClr>
    <a:custClr name="blank">
      <a:srgbClr val="FFFFFF"/>
    </a:custClr>
    <a:custClr name="Galaxy">
      <a:srgbClr val="330066"/>
    </a:custClr>
    <a:custClr name="Cosmos">
      <a:srgbClr val="DF2A5D"/>
    </a:custClr>
    <a:custClr name="Violet">
      <a:srgbClr val="7C5AED"/>
    </a:custClr>
    <a:custClr name="Cyan">
      <a:srgbClr val="7CE8F4"/>
    </a:custClr>
    <a:custClr name="blank">
      <a:srgbClr val="FFFFFF"/>
    </a:custClr>
    <a:custClr name="Sea Blue">
      <a:srgbClr val="005276"/>
    </a:custClr>
    <a:custClr name="Aqua">
      <a:srgbClr val="007FAA"/>
    </a:custClr>
    <a:custClr name="Lab">
      <a:srgbClr val="38EF7D"/>
    </a:custClr>
    <a:custClr name="Mist">
      <a:srgbClr val="9FFCEA"/>
    </a:custClr>
    <a:custClr name="blank">
      <a:srgbClr val="FFFFFF"/>
    </a:custClr>
    <a:custClr name="Anchor">
      <a:srgbClr val="003181"/>
    </a:custClr>
    <a:custClr name="Sky">
      <a:srgbClr val="2074D5"/>
    </a:custClr>
    <a:custClr name="Magenta">
      <a:srgbClr val="F46EBB"/>
    </a:custClr>
    <a:custClr name="Peach">
      <a:srgbClr val="FFAD97"/>
    </a:custClr>
    <a:custClr name="blank">
      <a:srgbClr val="FFFFFF"/>
    </a:custClr>
  </a:custClrLst>
  <a:extLst>
    <a:ext uri="{05A4C25C-085E-4340-85A3-A5531E510DB2}">
      <thm15:themeFamily xmlns:thm15="http://schemas.microsoft.com/office/thememl/2012/main" name="MLU-Academy-v5" id="{AF6B2458-436E-3945-9373-6B61770FC521}" vid="{96B01566-A4A9-C34A-93B0-9FE11D9738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{1091F26A-382C-9548-BFD8-715F6728803B}tf16401378</Template>
  <TotalTime>16046</TotalTime>
  <Words>4541</Words>
  <Application>Microsoft Office PowerPoint</Application>
  <PresentationFormat>Widescreen</PresentationFormat>
  <Paragraphs>518</Paragraphs>
  <Slides>56</Slides>
  <Notes>56</Notes>
  <HiddenSlides>10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Amazon Ember</vt:lpstr>
      <vt:lpstr>Amazon Ember display</vt:lpstr>
      <vt:lpstr>Amazon Ember display</vt:lpstr>
      <vt:lpstr>Amazon Ember Display Heavy</vt:lpstr>
      <vt:lpstr>Amazon Ember Heavy</vt:lpstr>
      <vt:lpstr>Amazon Ember Light</vt:lpstr>
      <vt:lpstr>Arial</vt:lpstr>
      <vt:lpstr>Calibri</vt:lpstr>
      <vt:lpstr>Cambria Math</vt:lpstr>
      <vt:lpstr>Courier New</vt:lpstr>
      <vt:lpstr>Lucida Console</vt:lpstr>
      <vt:lpstr>MLU-Academy-v5</vt:lpstr>
      <vt:lpstr>Types of ML and Aspects of Successful ML Problems</vt:lpstr>
      <vt:lpstr>Today’s activities</vt:lpstr>
      <vt:lpstr>Three major components to ML</vt:lpstr>
      <vt:lpstr>Data in ML: The three most commonly used types</vt:lpstr>
      <vt:lpstr>Review: Tabular data features and labels</vt:lpstr>
      <vt:lpstr>Review: Tabular data vectors and variables</vt:lpstr>
      <vt:lpstr>Image data: Features and labels</vt:lpstr>
      <vt:lpstr>Example of features and labels in image data</vt:lpstr>
      <vt:lpstr>Text data: Features and labels</vt:lpstr>
      <vt:lpstr>Example of features and labels in text data</vt:lpstr>
      <vt:lpstr>Multimodal data: Features and labels</vt:lpstr>
      <vt:lpstr>Types of ML</vt:lpstr>
      <vt:lpstr>Comparing supervised and unsupervised learning</vt:lpstr>
      <vt:lpstr>Types of ML problems</vt:lpstr>
      <vt:lpstr>Three commonly used types of problems</vt:lpstr>
      <vt:lpstr>Commonly used ML algorithms</vt:lpstr>
      <vt:lpstr>Supervised learning</vt:lpstr>
      <vt:lpstr>Supervised learning: Regression</vt:lpstr>
      <vt:lpstr>Supervised learning: Classification</vt:lpstr>
      <vt:lpstr>Unsupervised learning</vt:lpstr>
      <vt:lpstr>Unsupervised learning: Clustering</vt:lpstr>
      <vt:lpstr>Clustering example: K-means </vt:lpstr>
      <vt:lpstr>Review of ML vocabulary</vt:lpstr>
      <vt:lpstr>Aspects of successful ML problems</vt:lpstr>
      <vt:lpstr>How do you know if ML is suitable for your problem?</vt:lpstr>
      <vt:lpstr>Indicators that ML might be a suitable choice</vt:lpstr>
      <vt:lpstr>Indicators that ML is not a suitable choice</vt:lpstr>
      <vt:lpstr>MLDQs</vt:lpstr>
      <vt:lpstr>Example MLDQs</vt:lpstr>
      <vt:lpstr>Applying MLDQs to some use cases</vt:lpstr>
      <vt:lpstr>Use case 1: Backfilling missing attributes</vt:lpstr>
      <vt:lpstr>When color is missing</vt:lpstr>
      <vt:lpstr>Use case 1: MLDQ 1</vt:lpstr>
      <vt:lpstr>Use case 1: MLDQ 2</vt:lpstr>
      <vt:lpstr>Use case 1: MLDQ 3</vt:lpstr>
      <vt:lpstr>Use case 1: MLDQ 4</vt:lpstr>
      <vt:lpstr>Use case 1: MLDQ 5</vt:lpstr>
      <vt:lpstr>Use case 2: Sentiment analysis </vt:lpstr>
      <vt:lpstr>Star ratings for a movie</vt:lpstr>
      <vt:lpstr>Use case 2: MLDQ 1</vt:lpstr>
      <vt:lpstr>Use case 2: MLDQ 2</vt:lpstr>
      <vt:lpstr>Use case 2: MLDQ 3</vt:lpstr>
      <vt:lpstr>Use case 2: MLDQ 4</vt:lpstr>
      <vt:lpstr>Use case 2: MLDQ 5</vt:lpstr>
      <vt:lpstr>Next lesson</vt:lpstr>
      <vt:lpstr>Thank you!</vt:lpstr>
      <vt:lpstr>Image source slide (for curriculum development use only)</vt:lpstr>
      <vt:lpstr>Source graphic: Three major components to ML</vt:lpstr>
      <vt:lpstr>Source graphic: Review: Tabular data features and labels</vt:lpstr>
      <vt:lpstr>Source graphic: Review: Tabular data vectors and variables</vt:lpstr>
      <vt:lpstr>Source graphic: Multimodal Data: Features &amp; Labels</vt:lpstr>
      <vt:lpstr>Source graphic: Types of machine learning problems</vt:lpstr>
      <vt:lpstr>Source graphic: Supervised Learning: Regression</vt:lpstr>
      <vt:lpstr>Source graphic: Supervised Learning: Classification</vt:lpstr>
      <vt:lpstr>Source graphic: Unsupervised learning: Clustering</vt:lpstr>
      <vt:lpstr>Source graphic: Clustering example: K-means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Through Application</dc:title>
  <dc:creator>Daniel Blake</dc:creator>
  <cp:lastModifiedBy>Stading, Katrina</cp:lastModifiedBy>
  <cp:revision>309</cp:revision>
  <dcterms:created xsi:type="dcterms:W3CDTF">2022-11-16T15:46:36Z</dcterms:created>
  <dcterms:modified xsi:type="dcterms:W3CDTF">2023-06-01T18:10:40Z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04091C09-B2BD-4038-A0A9-853A72408697</vt:lpwstr>
  </property>
  <property fmtid="{D5CDD505-2E9C-101B-9397-08002B2CF9AE}" pid="3" name="ArticulatePath">
    <vt:lpwstr>psr_MLUMLA-EN-M1-L2</vt:lpwstr>
  </property>
</Properties>
</file>